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65" r:id="rId1"/>
  </p:sldMasterIdLst>
  <p:notesMasterIdLst>
    <p:notesMasterId r:id="rId2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1" r:id="rId16"/>
    <p:sldId id="272" r:id="rId17"/>
    <p:sldId id="273" r:id="rId18"/>
    <p:sldId id="274" r:id="rId19"/>
    <p:sldId id="276" r:id="rId20"/>
    <p:sldId id="282" r:id="rId21"/>
    <p:sldId id="278" r:id="rId22"/>
    <p:sldId id="283" r:id="rId23"/>
    <p:sldId id="281" r:id="rId24"/>
    <p:sldId id="280" r:id="rId2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2" d="100"/>
          <a:sy n="82" d="100"/>
        </p:scale>
        <p:origin x="-15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1EE992E-7C7D-3D48-9DB3-BA4EFE127DE8}" type="datetimeFigureOut">
              <a:rPr lang="en-US" smtClean="0"/>
              <a:pPr/>
              <a:t>10/27/2013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23B73F2-10EE-CB4D-AC63-5425E16ABA9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23B73F2-10EE-CB4D-AC63-5425E16ABA95}"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l-GR"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l-GR"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3AEA19B3-BC6D-4E56-93BC-B9B0EF1523FC}" type="datetime1">
              <a:rPr lang="en-US" smtClean="0"/>
              <a:pPr/>
              <a:t>10/27/2013</a:t>
            </a:fld>
            <a:endParaRPr lang="en-US"/>
          </a:p>
        </p:txBody>
      </p:sp>
      <p:sp>
        <p:nvSpPr>
          <p:cNvPr id="17" name="Footer Placeholder 16"/>
          <p:cNvSpPr>
            <a:spLocks noGrp="1"/>
          </p:cNvSpPr>
          <p:nvPr>
            <p:ph type="ftr" sz="quarter" idx="11"/>
          </p:nvPr>
        </p:nvSpPr>
        <p:spPr>
          <a:xfrm>
            <a:off x="5410200" y="4205288"/>
            <a:ext cx="1295400" cy="457200"/>
          </a:xfrm>
        </p:spPr>
        <p:txBody>
          <a:bodyPr/>
          <a:lstStyle/>
          <a:p>
            <a:endParaRPr lang="en-US"/>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A3DCDF73-85D2-4237-9B32-053DBDB0C312}" type="slidenum">
              <a:rPr kumimoji="0" lang="en-US" smtClean="0"/>
              <a:pPr/>
              <a:t>‹#›</a:t>
            </a:fld>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l-GR"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l-GR" smtClean="0"/>
              <a:t>Click to edit Master text styles</a:t>
            </a:r>
          </a:p>
          <a:p>
            <a:pPr lvl="1" eaLnBrk="1" latinLnBrk="0" hangingPunct="1"/>
            <a:r>
              <a:rPr lang="el-GR" smtClean="0"/>
              <a:t>Second level</a:t>
            </a:r>
          </a:p>
          <a:p>
            <a:pPr lvl="2" eaLnBrk="1" latinLnBrk="0" hangingPunct="1"/>
            <a:r>
              <a:rPr lang="el-GR" smtClean="0"/>
              <a:t>Third level</a:t>
            </a:r>
          </a:p>
          <a:p>
            <a:pPr lvl="3" eaLnBrk="1" latinLnBrk="0" hangingPunct="1"/>
            <a:r>
              <a:rPr lang="el-GR" smtClean="0"/>
              <a:t>Fourth level</a:t>
            </a:r>
          </a:p>
          <a:p>
            <a:pPr lvl="4" eaLnBrk="1" latinLnBrk="0" hangingPunct="1"/>
            <a:r>
              <a:rPr lang="el-GR" smtClean="0"/>
              <a:t>Fifth level</a:t>
            </a:r>
            <a:endParaRPr kumimoji="0" lang="en-US"/>
          </a:p>
        </p:txBody>
      </p:sp>
      <p:sp>
        <p:nvSpPr>
          <p:cNvPr id="4" name="Date Placeholder 3"/>
          <p:cNvSpPr>
            <a:spLocks noGrp="1"/>
          </p:cNvSpPr>
          <p:nvPr>
            <p:ph type="dt" sz="half" idx="10"/>
          </p:nvPr>
        </p:nvSpPr>
        <p:spPr/>
        <p:txBody>
          <a:bodyPr/>
          <a:lstStyle/>
          <a:p>
            <a:fld id="{DF11310C-9E03-2343-962F-8CD81A0639AC}" type="datetimeFigureOut">
              <a:rPr lang="en-US" smtClean="0"/>
              <a:pPr/>
              <a:t>10/27/2013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353E03-914F-B44F-9957-3F864BD1810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l-GR"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l-GR" smtClean="0"/>
              <a:t>Click to edit Master text styles</a:t>
            </a:r>
          </a:p>
          <a:p>
            <a:pPr lvl="1" eaLnBrk="1" latinLnBrk="0" hangingPunct="1"/>
            <a:r>
              <a:rPr lang="el-GR" smtClean="0"/>
              <a:t>Second level</a:t>
            </a:r>
          </a:p>
          <a:p>
            <a:pPr lvl="2" eaLnBrk="1" latinLnBrk="0" hangingPunct="1"/>
            <a:r>
              <a:rPr lang="el-GR" smtClean="0"/>
              <a:t>Third level</a:t>
            </a:r>
          </a:p>
          <a:p>
            <a:pPr lvl="3" eaLnBrk="1" latinLnBrk="0" hangingPunct="1"/>
            <a:r>
              <a:rPr lang="el-GR" smtClean="0"/>
              <a:t>Fourth level</a:t>
            </a:r>
          </a:p>
          <a:p>
            <a:pPr lvl="4" eaLnBrk="1" latinLnBrk="0" hangingPunct="1"/>
            <a:r>
              <a:rPr lang="el-GR" smtClean="0"/>
              <a:t>Fifth level</a:t>
            </a:r>
            <a:endParaRPr kumimoji="0" lang="en-US"/>
          </a:p>
        </p:txBody>
      </p:sp>
      <p:sp>
        <p:nvSpPr>
          <p:cNvPr id="4" name="Date Placeholder 3"/>
          <p:cNvSpPr>
            <a:spLocks noGrp="1"/>
          </p:cNvSpPr>
          <p:nvPr>
            <p:ph type="dt" sz="half" idx="10"/>
          </p:nvPr>
        </p:nvSpPr>
        <p:spPr/>
        <p:txBody>
          <a:bodyPr/>
          <a:lstStyle/>
          <a:p>
            <a:fld id="{DF11310C-9E03-2343-962F-8CD81A0639AC}" type="datetimeFigureOut">
              <a:rPr lang="en-US" smtClean="0"/>
              <a:pPr/>
              <a:t>10/27/2013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353E03-914F-B44F-9957-3F864BD1810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l-GR"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l-GR" smtClean="0"/>
              <a:t>Click to edit Master text styles</a:t>
            </a:r>
          </a:p>
          <a:p>
            <a:pPr lvl="1" eaLnBrk="1" latinLnBrk="0" hangingPunct="1"/>
            <a:r>
              <a:rPr lang="el-GR" smtClean="0"/>
              <a:t>Second level</a:t>
            </a:r>
          </a:p>
          <a:p>
            <a:pPr lvl="2" eaLnBrk="1" latinLnBrk="0" hangingPunct="1"/>
            <a:r>
              <a:rPr lang="el-GR" smtClean="0"/>
              <a:t>Third level</a:t>
            </a:r>
          </a:p>
          <a:p>
            <a:pPr lvl="3" eaLnBrk="1" latinLnBrk="0" hangingPunct="1"/>
            <a:r>
              <a:rPr lang="el-GR" smtClean="0"/>
              <a:t>Fourth level</a:t>
            </a:r>
          </a:p>
          <a:p>
            <a:pPr lvl="4" eaLnBrk="1" latinLnBrk="0" hangingPunct="1"/>
            <a:r>
              <a:rPr lang="el-GR" smtClean="0"/>
              <a:t>Fifth level</a:t>
            </a:r>
            <a:endParaRPr kumimoji="0" lang="en-US"/>
          </a:p>
        </p:txBody>
      </p:sp>
      <p:sp>
        <p:nvSpPr>
          <p:cNvPr id="4" name="Date Placeholder 3"/>
          <p:cNvSpPr>
            <a:spLocks noGrp="1"/>
          </p:cNvSpPr>
          <p:nvPr>
            <p:ph type="dt" sz="half" idx="10"/>
          </p:nvPr>
        </p:nvSpPr>
        <p:spPr/>
        <p:txBody>
          <a:bodyPr/>
          <a:lstStyle/>
          <a:p>
            <a:fld id="{DF11310C-9E03-2343-962F-8CD81A0639AC}" type="datetimeFigureOut">
              <a:rPr lang="en-US" smtClean="0"/>
              <a:pPr/>
              <a:t>10/27/2013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353E03-914F-B44F-9957-3F864BD1810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l-GR"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l-GR" smtClean="0"/>
              <a:t>Click to edit Master text styles</a:t>
            </a:r>
          </a:p>
        </p:txBody>
      </p:sp>
      <p:sp>
        <p:nvSpPr>
          <p:cNvPr id="4" name="Date Placeholder 3"/>
          <p:cNvSpPr>
            <a:spLocks noGrp="1"/>
          </p:cNvSpPr>
          <p:nvPr>
            <p:ph type="dt" sz="half" idx="10"/>
          </p:nvPr>
        </p:nvSpPr>
        <p:spPr/>
        <p:txBody>
          <a:bodyPr/>
          <a:lstStyle/>
          <a:p>
            <a:fld id="{C3F416CD-67A3-4CF0-A210-F6AF31AC147F}" type="datetimeFigureOut">
              <a:rPr lang="en-US" smtClean="0"/>
              <a:pPr/>
              <a:t>10/27/2013</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96652B35-718D-4E28-AFEB-B694A3B357E8}" type="slidenum">
              <a:rPr kumimoji="0" lang="en-US" smtClean="0"/>
              <a:pPr/>
              <a:t>‹#›</a:t>
            </a:fld>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l-GR"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l-GR" smtClean="0"/>
              <a:t>Click to edit Master text styles</a:t>
            </a:r>
          </a:p>
          <a:p>
            <a:pPr lvl="1" eaLnBrk="1" latinLnBrk="0" hangingPunct="1"/>
            <a:r>
              <a:rPr lang="el-GR" smtClean="0"/>
              <a:t>Second level</a:t>
            </a:r>
          </a:p>
          <a:p>
            <a:pPr lvl="2" eaLnBrk="1" latinLnBrk="0" hangingPunct="1"/>
            <a:r>
              <a:rPr lang="el-GR" smtClean="0"/>
              <a:t>Third level</a:t>
            </a:r>
          </a:p>
          <a:p>
            <a:pPr lvl="3" eaLnBrk="1" latinLnBrk="0" hangingPunct="1"/>
            <a:r>
              <a:rPr lang="el-GR" smtClean="0"/>
              <a:t>Fourth level</a:t>
            </a:r>
          </a:p>
          <a:p>
            <a:pPr lvl="4" eaLnBrk="1" latinLnBrk="0" hangingPunct="1"/>
            <a:r>
              <a:rPr lang="el-GR"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l-GR" smtClean="0"/>
              <a:t>Click to edit Master text styles</a:t>
            </a:r>
          </a:p>
          <a:p>
            <a:pPr lvl="1" eaLnBrk="1" latinLnBrk="0" hangingPunct="1"/>
            <a:r>
              <a:rPr lang="el-GR" smtClean="0"/>
              <a:t>Second level</a:t>
            </a:r>
          </a:p>
          <a:p>
            <a:pPr lvl="2" eaLnBrk="1" latinLnBrk="0" hangingPunct="1"/>
            <a:r>
              <a:rPr lang="el-GR" smtClean="0"/>
              <a:t>Third level</a:t>
            </a:r>
          </a:p>
          <a:p>
            <a:pPr lvl="3" eaLnBrk="1" latinLnBrk="0" hangingPunct="1"/>
            <a:r>
              <a:rPr lang="el-GR" smtClean="0"/>
              <a:t>Fourth level</a:t>
            </a:r>
          </a:p>
          <a:p>
            <a:pPr lvl="4" eaLnBrk="1" latinLnBrk="0" hangingPunct="1"/>
            <a:r>
              <a:rPr lang="el-GR" smtClean="0"/>
              <a:t>Fifth level</a:t>
            </a:r>
            <a:endParaRPr kumimoji="0" lang="en-US"/>
          </a:p>
        </p:txBody>
      </p:sp>
      <p:sp>
        <p:nvSpPr>
          <p:cNvPr id="5" name="Date Placeholder 4"/>
          <p:cNvSpPr>
            <a:spLocks noGrp="1"/>
          </p:cNvSpPr>
          <p:nvPr>
            <p:ph type="dt" sz="half" idx="10"/>
          </p:nvPr>
        </p:nvSpPr>
        <p:spPr/>
        <p:txBody>
          <a:bodyPr/>
          <a:lstStyle/>
          <a:p>
            <a:fld id="{DF11310C-9E03-2343-962F-8CD81A0639AC}" type="datetimeFigureOut">
              <a:rPr lang="en-US" smtClean="0"/>
              <a:pPr/>
              <a:t>10/27/2013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353E03-914F-B44F-9957-3F864BD1810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l-GR"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l-GR" smtClean="0"/>
              <a:t>Click to edit Master text styles</a:t>
            </a:r>
          </a:p>
          <a:p>
            <a:pPr lvl="1" eaLnBrk="1" latinLnBrk="0" hangingPunct="1"/>
            <a:r>
              <a:rPr lang="el-GR" smtClean="0"/>
              <a:t>Second level</a:t>
            </a:r>
          </a:p>
          <a:p>
            <a:pPr lvl="2" eaLnBrk="1" latinLnBrk="0" hangingPunct="1"/>
            <a:r>
              <a:rPr lang="el-GR" smtClean="0"/>
              <a:t>Third level</a:t>
            </a:r>
          </a:p>
          <a:p>
            <a:pPr lvl="3" eaLnBrk="1" latinLnBrk="0" hangingPunct="1"/>
            <a:r>
              <a:rPr lang="el-GR" smtClean="0"/>
              <a:t>Fourth level</a:t>
            </a:r>
          </a:p>
          <a:p>
            <a:pPr lvl="4" eaLnBrk="1" latinLnBrk="0" hangingPunct="1"/>
            <a:r>
              <a:rPr lang="el-GR"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l-GR" smtClean="0"/>
              <a:t>Click to edit Master text styles</a:t>
            </a:r>
          </a:p>
          <a:p>
            <a:pPr lvl="1" eaLnBrk="1" latinLnBrk="0" hangingPunct="1"/>
            <a:r>
              <a:rPr lang="el-GR" smtClean="0"/>
              <a:t>Second level</a:t>
            </a:r>
          </a:p>
          <a:p>
            <a:pPr lvl="2" eaLnBrk="1" latinLnBrk="0" hangingPunct="1"/>
            <a:r>
              <a:rPr lang="el-GR" smtClean="0"/>
              <a:t>Third level</a:t>
            </a:r>
          </a:p>
          <a:p>
            <a:pPr lvl="3" eaLnBrk="1" latinLnBrk="0" hangingPunct="1"/>
            <a:r>
              <a:rPr lang="el-GR" smtClean="0"/>
              <a:t>Fourth level</a:t>
            </a:r>
          </a:p>
          <a:p>
            <a:pPr lvl="4" eaLnBrk="1" latinLnBrk="0" hangingPunct="1"/>
            <a:r>
              <a:rPr lang="el-GR" smtClean="0"/>
              <a:t>Fifth level</a:t>
            </a:r>
            <a:endParaRPr kumimoji="0" lang="en-US"/>
          </a:p>
        </p:txBody>
      </p:sp>
      <p:sp>
        <p:nvSpPr>
          <p:cNvPr id="26" name="Date Placeholder 25"/>
          <p:cNvSpPr>
            <a:spLocks noGrp="1"/>
          </p:cNvSpPr>
          <p:nvPr>
            <p:ph type="dt" sz="half" idx="10"/>
          </p:nvPr>
        </p:nvSpPr>
        <p:spPr/>
        <p:txBody>
          <a:bodyPr rtlCol="0"/>
          <a:lstStyle/>
          <a:p>
            <a:fld id="{DF11310C-9E03-2343-962F-8CD81A0639AC}" type="datetimeFigureOut">
              <a:rPr lang="en-US" smtClean="0"/>
              <a:pPr/>
              <a:t>10/27/2013</a:t>
            </a:fld>
            <a:endParaRPr lang="en-US"/>
          </a:p>
        </p:txBody>
      </p:sp>
      <p:sp>
        <p:nvSpPr>
          <p:cNvPr id="27" name="Slide Number Placeholder 26"/>
          <p:cNvSpPr>
            <a:spLocks noGrp="1"/>
          </p:cNvSpPr>
          <p:nvPr>
            <p:ph type="sldNum" sz="quarter" idx="11"/>
          </p:nvPr>
        </p:nvSpPr>
        <p:spPr/>
        <p:txBody>
          <a:bodyPr rtlCol="0"/>
          <a:lstStyle/>
          <a:p>
            <a:fld id="{BA353E03-914F-B44F-9957-3F864BD18106}" type="slidenum">
              <a:rPr lang="en-US" smtClean="0"/>
              <a:pPr/>
              <a:t>‹#›</a:t>
            </a:fld>
            <a:endParaRPr lang="en-US"/>
          </a:p>
        </p:txBody>
      </p:sp>
      <p:sp>
        <p:nvSpPr>
          <p:cNvPr id="28" name="Footer Placeholder 27"/>
          <p:cNvSpPr>
            <a:spLocks noGrp="1"/>
          </p:cNvSpPr>
          <p:nvPr>
            <p:ph type="ftr" sz="quarter" idx="12"/>
          </p:nvPr>
        </p:nvSpPr>
        <p:spPr/>
        <p:txBody>
          <a:bodyPr rtlCol="0"/>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l-GR"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DF11310C-9E03-2343-962F-8CD81A0639AC}" type="datetimeFigureOut">
              <a:rPr lang="en-US" smtClean="0"/>
              <a:pPr/>
              <a:t>10/27/2013</a:t>
            </a:fld>
            <a:endParaRPr lang="en-US"/>
          </a:p>
        </p:txBody>
      </p:sp>
      <p:sp>
        <p:nvSpPr>
          <p:cNvPr id="4" name="Footer Placeholder 3"/>
          <p:cNvSpPr>
            <a:spLocks noGrp="1"/>
          </p:cNvSpPr>
          <p:nvPr>
            <p:ph type="ftr" sz="quarter" idx="11"/>
          </p:nvPr>
        </p:nvSpPr>
        <p:spPr>
          <a:xfrm>
            <a:off x="5257800" y="612648"/>
            <a:ext cx="1325880" cy="457200"/>
          </a:xfrm>
        </p:spPr>
        <p:txBody>
          <a:bodyPr/>
          <a:lstStyle/>
          <a:p>
            <a:endParaRPr lang="en-US"/>
          </a:p>
        </p:txBody>
      </p:sp>
      <p:sp>
        <p:nvSpPr>
          <p:cNvPr id="5" name="Slide Number Placeholder 4"/>
          <p:cNvSpPr>
            <a:spLocks noGrp="1"/>
          </p:cNvSpPr>
          <p:nvPr>
            <p:ph type="sldNum" sz="quarter" idx="12"/>
          </p:nvPr>
        </p:nvSpPr>
        <p:spPr>
          <a:xfrm>
            <a:off x="8174736" y="2272"/>
            <a:ext cx="762000" cy="365760"/>
          </a:xfrm>
        </p:spPr>
        <p:txBody>
          <a:bodyPr/>
          <a:lstStyle/>
          <a:p>
            <a:fld id="{BA353E03-914F-B44F-9957-3F864BD1810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11310C-9E03-2343-962F-8CD81A0639AC}" type="datetimeFigureOut">
              <a:rPr lang="en-US" smtClean="0"/>
              <a:pPr/>
              <a:t>10/27/2013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A353E03-914F-B44F-9957-3F864BD1810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l-GR"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l-GR"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l-GR" smtClean="0"/>
              <a:t>Click to edit Master text styles</a:t>
            </a:r>
          </a:p>
          <a:p>
            <a:pPr lvl="1" eaLnBrk="1" latinLnBrk="0" hangingPunct="1"/>
            <a:r>
              <a:rPr lang="el-GR" smtClean="0"/>
              <a:t>Second level</a:t>
            </a:r>
          </a:p>
          <a:p>
            <a:pPr lvl="2" eaLnBrk="1" latinLnBrk="0" hangingPunct="1"/>
            <a:r>
              <a:rPr lang="el-GR" smtClean="0"/>
              <a:t>Third level</a:t>
            </a:r>
          </a:p>
          <a:p>
            <a:pPr lvl="3" eaLnBrk="1" latinLnBrk="0" hangingPunct="1"/>
            <a:r>
              <a:rPr lang="el-GR" smtClean="0"/>
              <a:t>Fourth level</a:t>
            </a:r>
          </a:p>
          <a:p>
            <a:pPr lvl="4" eaLnBrk="1" latinLnBrk="0" hangingPunct="1"/>
            <a:r>
              <a:rPr lang="el-GR" smtClean="0"/>
              <a:t>Fifth level</a:t>
            </a:r>
            <a:endParaRPr kumimoji="0" lang="en-US"/>
          </a:p>
        </p:txBody>
      </p:sp>
      <p:sp>
        <p:nvSpPr>
          <p:cNvPr id="5" name="Date Placeholder 4"/>
          <p:cNvSpPr>
            <a:spLocks noGrp="1"/>
          </p:cNvSpPr>
          <p:nvPr>
            <p:ph type="dt" sz="half" idx="10"/>
          </p:nvPr>
        </p:nvSpPr>
        <p:spPr/>
        <p:txBody>
          <a:bodyPr/>
          <a:lstStyle/>
          <a:p>
            <a:fld id="{DF11310C-9E03-2343-962F-8CD81A0639AC}" type="datetimeFigureOut">
              <a:rPr lang="en-US" smtClean="0"/>
              <a:pPr/>
              <a:t>10/27/2013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353E03-914F-B44F-9957-3F864BD1810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l-GR"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l-GR"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l-GR" smtClean="0"/>
              <a:t>Click to edit Master text styles</a:t>
            </a:r>
          </a:p>
        </p:txBody>
      </p:sp>
      <p:sp>
        <p:nvSpPr>
          <p:cNvPr id="5" name="Date Placeholder 4"/>
          <p:cNvSpPr>
            <a:spLocks noGrp="1"/>
          </p:cNvSpPr>
          <p:nvPr>
            <p:ph type="dt" sz="half" idx="10"/>
          </p:nvPr>
        </p:nvSpPr>
        <p:spPr/>
        <p:txBody>
          <a:bodyPr/>
          <a:lstStyle/>
          <a:p>
            <a:fld id="{DF11310C-9E03-2343-962F-8CD81A0639AC}" type="datetimeFigureOut">
              <a:rPr lang="en-US" smtClean="0"/>
              <a:pPr/>
              <a:t>10/27/2013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353E03-914F-B44F-9957-3F864BD1810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l-GR"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l-GR" smtClean="0"/>
              <a:t>Click to edit Master text styles</a:t>
            </a:r>
          </a:p>
          <a:p>
            <a:pPr lvl="1" eaLnBrk="1" latinLnBrk="0" hangingPunct="1"/>
            <a:r>
              <a:rPr kumimoji="0" lang="el-GR" smtClean="0"/>
              <a:t>Second level</a:t>
            </a:r>
          </a:p>
          <a:p>
            <a:pPr lvl="2" eaLnBrk="1" latinLnBrk="0" hangingPunct="1"/>
            <a:r>
              <a:rPr kumimoji="0" lang="el-GR" smtClean="0"/>
              <a:t>Third level</a:t>
            </a:r>
          </a:p>
          <a:p>
            <a:pPr lvl="3" eaLnBrk="1" latinLnBrk="0" hangingPunct="1"/>
            <a:r>
              <a:rPr kumimoji="0" lang="el-GR" smtClean="0"/>
              <a:t>Fourth level</a:t>
            </a:r>
          </a:p>
          <a:p>
            <a:pPr lvl="4" eaLnBrk="1" latinLnBrk="0" hangingPunct="1"/>
            <a:r>
              <a:rPr kumimoji="0" lang="el-GR"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DF11310C-9E03-2343-962F-8CD81A0639AC}" type="datetimeFigureOut">
              <a:rPr lang="en-US" smtClean="0"/>
              <a:pPr/>
              <a:t>10/27/2013</a:t>
            </a:fld>
            <a:endParaRPr lang="en-US"/>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BA353E03-914F-B44F-9957-3F864BD1810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66" r:id="rId1"/>
    <p:sldLayoutId id="2147483867" r:id="rId2"/>
    <p:sldLayoutId id="2147483868" r:id="rId3"/>
    <p:sldLayoutId id="2147483869" r:id="rId4"/>
    <p:sldLayoutId id="2147483870" r:id="rId5"/>
    <p:sldLayoutId id="2147483871" r:id="rId6"/>
    <p:sldLayoutId id="2147483872" r:id="rId7"/>
    <p:sldLayoutId id="2147483873" r:id="rId8"/>
    <p:sldLayoutId id="2147483874" r:id="rId9"/>
    <p:sldLayoutId id="2147483875" r:id="rId10"/>
    <p:sldLayoutId id="2147483876"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07189"/>
            <a:ext cx="7772400" cy="1470025"/>
          </a:xfrm>
        </p:spPr>
        <p:txBody>
          <a:bodyPr>
            <a:normAutofit/>
          </a:bodyPr>
          <a:lstStyle/>
          <a:p>
            <a:r>
              <a:rPr lang="el-GR" dirty="0" smtClean="0"/>
              <a:t>Εσωτερικά χαρακτηριστικά</a:t>
            </a:r>
            <a:br>
              <a:rPr lang="el-GR" dirty="0" smtClean="0"/>
            </a:br>
            <a:r>
              <a:rPr lang="el-GR" dirty="0" smtClean="0"/>
              <a:t>Στοιχεία χαρακτήρα</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2"/>
          <a:stretch>
            <a:fillRect/>
          </a:stretch>
        </p:blipFill>
        <p:spPr>
          <a:xfrm>
            <a:off x="1058333" y="1509889"/>
            <a:ext cx="2779889" cy="2779889"/>
          </a:xfrm>
          <a:prstGeom prst="rect">
            <a:avLst/>
          </a:prstGeom>
        </p:spPr>
      </p:pic>
      <p:pic>
        <p:nvPicPr>
          <p:cNvPr id="12" name="Picture 11"/>
          <p:cNvPicPr>
            <a:picLocks noChangeAspect="1"/>
          </p:cNvPicPr>
          <p:nvPr/>
        </p:nvPicPr>
        <p:blipFill>
          <a:blip r:embed="rId3"/>
          <a:stretch>
            <a:fillRect/>
          </a:stretch>
        </p:blipFill>
        <p:spPr>
          <a:xfrm>
            <a:off x="5475111" y="1509889"/>
            <a:ext cx="2794000" cy="2908300"/>
          </a:xfrm>
          <a:prstGeom prst="rect">
            <a:avLst/>
          </a:prstGeom>
        </p:spPr>
      </p:pic>
      <p:sp>
        <p:nvSpPr>
          <p:cNvPr id="13" name="TextBox 12"/>
          <p:cNvSpPr txBox="1"/>
          <p:nvPr/>
        </p:nvSpPr>
        <p:spPr>
          <a:xfrm>
            <a:off x="1536325" y="5055778"/>
            <a:ext cx="2612341" cy="461665"/>
          </a:xfrm>
          <a:prstGeom prst="rect">
            <a:avLst/>
          </a:prstGeom>
          <a:noFill/>
        </p:spPr>
        <p:txBody>
          <a:bodyPr wrap="square" rtlCol="0">
            <a:spAutoFit/>
          </a:bodyPr>
          <a:lstStyle/>
          <a:p>
            <a:r>
              <a:rPr lang="el-GR" b="1" dirty="0" smtClean="0"/>
              <a:t> </a:t>
            </a:r>
            <a:r>
              <a:rPr lang="el-GR" sz="2400" b="1" dirty="0" smtClean="0">
                <a:solidFill>
                  <a:srgbClr val="FF0000"/>
                </a:solidFill>
              </a:rPr>
              <a:t>θαρραλέος</a:t>
            </a:r>
            <a:endParaRPr lang="en-US" sz="2400" b="1" dirty="0"/>
          </a:p>
        </p:txBody>
      </p:sp>
      <p:sp>
        <p:nvSpPr>
          <p:cNvPr id="14" name="TextBox 13"/>
          <p:cNvSpPr txBox="1"/>
          <p:nvPr/>
        </p:nvSpPr>
        <p:spPr>
          <a:xfrm>
            <a:off x="5884333" y="5055778"/>
            <a:ext cx="2612341" cy="461665"/>
          </a:xfrm>
          <a:prstGeom prst="rect">
            <a:avLst/>
          </a:prstGeom>
          <a:noFill/>
        </p:spPr>
        <p:txBody>
          <a:bodyPr wrap="square" rtlCol="0">
            <a:spAutoFit/>
          </a:bodyPr>
          <a:lstStyle/>
          <a:p>
            <a:r>
              <a:rPr lang="el-GR" b="1" dirty="0" smtClean="0"/>
              <a:t> </a:t>
            </a:r>
            <a:r>
              <a:rPr lang="el-GR" sz="2400" b="1" dirty="0" smtClean="0">
                <a:solidFill>
                  <a:srgbClr val="FF0000"/>
                </a:solidFill>
              </a:rPr>
              <a:t>ντροπαλός</a:t>
            </a:r>
            <a:endParaRPr lang="en-US" sz="2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32"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diamond(out)">
                                      <p:cBhvr>
                                        <p:cTn id="7" dur="30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32"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diamond(out)">
                                      <p:cBhvr>
                                        <p:cTn id="12" dur="3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stretch>
            <a:fillRect/>
          </a:stretch>
        </p:blipFill>
        <p:spPr>
          <a:xfrm>
            <a:off x="5367161" y="1496482"/>
            <a:ext cx="2755900" cy="2946400"/>
          </a:xfrm>
          <a:prstGeom prst="rect">
            <a:avLst/>
          </a:prstGeom>
        </p:spPr>
      </p:pic>
      <p:pic>
        <p:nvPicPr>
          <p:cNvPr id="11" name="Picture 10"/>
          <p:cNvPicPr>
            <a:picLocks noChangeAspect="1"/>
          </p:cNvPicPr>
          <p:nvPr/>
        </p:nvPicPr>
        <p:blipFill>
          <a:blip r:embed="rId4"/>
          <a:stretch>
            <a:fillRect/>
          </a:stretch>
        </p:blipFill>
        <p:spPr>
          <a:xfrm>
            <a:off x="1277055" y="1687689"/>
            <a:ext cx="2398638" cy="2755193"/>
          </a:xfrm>
          <a:prstGeom prst="rect">
            <a:avLst/>
          </a:prstGeom>
        </p:spPr>
      </p:pic>
      <p:sp>
        <p:nvSpPr>
          <p:cNvPr id="13" name="TextBox 12"/>
          <p:cNvSpPr txBox="1"/>
          <p:nvPr/>
        </p:nvSpPr>
        <p:spPr>
          <a:xfrm>
            <a:off x="1277055" y="4868333"/>
            <a:ext cx="2612341" cy="1200328"/>
          </a:xfrm>
          <a:prstGeom prst="rect">
            <a:avLst/>
          </a:prstGeom>
          <a:noFill/>
        </p:spPr>
        <p:txBody>
          <a:bodyPr wrap="square" rtlCol="0">
            <a:spAutoFit/>
          </a:bodyPr>
          <a:lstStyle/>
          <a:p>
            <a:r>
              <a:rPr lang="el-GR" b="1" dirty="0" smtClean="0"/>
              <a:t> </a:t>
            </a:r>
            <a:r>
              <a:rPr lang="el-GR" sz="2400" b="1" dirty="0" smtClean="0"/>
              <a:t>Τον συμπαθώ πολύ. Είναι </a:t>
            </a:r>
            <a:r>
              <a:rPr lang="el-GR" sz="2400" b="1" dirty="0" smtClean="0">
                <a:solidFill>
                  <a:srgbClr val="FF0000"/>
                </a:solidFill>
              </a:rPr>
              <a:t>συμπαθητικός</a:t>
            </a:r>
            <a:r>
              <a:rPr lang="el-GR" sz="2400" b="1" dirty="0" smtClean="0"/>
              <a:t>.</a:t>
            </a:r>
            <a:endParaRPr lang="en-US" sz="2400" b="1" dirty="0"/>
          </a:p>
        </p:txBody>
      </p:sp>
      <p:sp>
        <p:nvSpPr>
          <p:cNvPr id="14" name="TextBox 13"/>
          <p:cNvSpPr txBox="1"/>
          <p:nvPr/>
        </p:nvSpPr>
        <p:spPr>
          <a:xfrm>
            <a:off x="5510720" y="4868333"/>
            <a:ext cx="2612341" cy="1200328"/>
          </a:xfrm>
          <a:prstGeom prst="rect">
            <a:avLst/>
          </a:prstGeom>
          <a:noFill/>
        </p:spPr>
        <p:txBody>
          <a:bodyPr wrap="square" rtlCol="0">
            <a:spAutoFit/>
          </a:bodyPr>
          <a:lstStyle/>
          <a:p>
            <a:r>
              <a:rPr lang="el-GR" b="1" dirty="0" smtClean="0"/>
              <a:t> </a:t>
            </a:r>
            <a:r>
              <a:rPr lang="el-GR" sz="2400" b="1" dirty="0" smtClean="0"/>
              <a:t>Δεν τον συμπαθώ. Είναι </a:t>
            </a:r>
            <a:r>
              <a:rPr lang="el-GR" sz="2400" b="1" dirty="0" smtClean="0">
                <a:solidFill>
                  <a:srgbClr val="FF0000"/>
                </a:solidFill>
              </a:rPr>
              <a:t>αντιπαθητικός</a:t>
            </a:r>
            <a:r>
              <a:rPr lang="el-GR" sz="2400" b="1" dirty="0" smtClean="0"/>
              <a:t>.</a:t>
            </a:r>
            <a:endParaRPr lang="en-US" sz="2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32"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diamond(out)">
                                      <p:cBhvr>
                                        <p:cTn id="7" dur="30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32"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diamond(out)">
                                      <p:cBhvr>
                                        <p:cTn id="12" dur="3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820333" y="650346"/>
            <a:ext cx="5464237" cy="4166481"/>
          </a:xfrm>
          <a:prstGeom prst="rect">
            <a:avLst/>
          </a:prstGeom>
        </p:spPr>
      </p:pic>
      <p:sp>
        <p:nvSpPr>
          <p:cNvPr id="5" name="TextBox 4"/>
          <p:cNvSpPr txBox="1"/>
          <p:nvPr/>
        </p:nvSpPr>
        <p:spPr>
          <a:xfrm>
            <a:off x="2582334" y="5390444"/>
            <a:ext cx="4501443" cy="830997"/>
          </a:xfrm>
          <a:prstGeom prst="rect">
            <a:avLst/>
          </a:prstGeom>
          <a:noFill/>
        </p:spPr>
        <p:txBody>
          <a:bodyPr wrap="square" rtlCol="0">
            <a:spAutoFit/>
          </a:bodyPr>
          <a:lstStyle/>
          <a:p>
            <a:r>
              <a:rPr lang="el-GR" b="1" dirty="0" smtClean="0"/>
              <a:t> </a:t>
            </a:r>
            <a:r>
              <a:rPr lang="el-GR" sz="2400" b="1" dirty="0" smtClean="0"/>
              <a:t>Αυτός είναι </a:t>
            </a:r>
            <a:r>
              <a:rPr lang="el-GR" sz="2400" b="1" dirty="0" smtClean="0">
                <a:solidFill>
                  <a:srgbClr val="FF0000"/>
                </a:solidFill>
              </a:rPr>
              <a:t>εγωιστής</a:t>
            </a:r>
            <a:r>
              <a:rPr lang="el-GR" sz="2400" b="1" dirty="0" smtClean="0"/>
              <a:t> και αυτή είναι </a:t>
            </a:r>
            <a:r>
              <a:rPr lang="el-GR" sz="2400" b="1" dirty="0" smtClean="0">
                <a:solidFill>
                  <a:srgbClr val="FF0000"/>
                </a:solidFill>
              </a:rPr>
              <a:t>εγωίστρια</a:t>
            </a:r>
            <a:r>
              <a:rPr lang="el-GR" sz="2400" b="1" dirty="0" smtClean="0"/>
              <a:t>. </a:t>
            </a:r>
            <a:endParaRPr lang="en-US" sz="2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32"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out)">
                                      <p:cBhvr>
                                        <p:cTn id="7" dur="3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56644" y="677332"/>
            <a:ext cx="8229600" cy="5291667"/>
          </a:xfrm>
        </p:spPr>
        <p:txBody>
          <a:bodyPr>
            <a:normAutofit/>
          </a:bodyPr>
          <a:lstStyle/>
          <a:p>
            <a:r>
              <a:rPr lang="el-GR" dirty="0" smtClean="0"/>
              <a:t>αστείος-α  ≠ σοβαρός-ή</a:t>
            </a:r>
          </a:p>
          <a:p>
            <a:r>
              <a:rPr lang="el-GR" dirty="0" smtClean="0"/>
              <a:t>έξυπνος-η ≠ χαζός-ή</a:t>
            </a:r>
          </a:p>
          <a:p>
            <a:r>
              <a:rPr lang="el-GR" dirty="0" smtClean="0"/>
              <a:t>εργατικός-ή ≠ τεμπέλης-α</a:t>
            </a:r>
          </a:p>
          <a:p>
            <a:r>
              <a:rPr lang="el-GR" dirty="0" smtClean="0"/>
              <a:t>φιλικός-ή ≠ εχθρικός-ή</a:t>
            </a:r>
          </a:p>
          <a:p>
            <a:r>
              <a:rPr lang="el-GR" dirty="0" smtClean="0"/>
              <a:t>περίεργος-η  ≠ αδιάφορος-η</a:t>
            </a:r>
          </a:p>
          <a:p>
            <a:r>
              <a:rPr lang="el-GR" dirty="0" smtClean="0"/>
              <a:t>ζωηρός-ή ≠ ήσυχος-η</a:t>
            </a:r>
          </a:p>
          <a:p>
            <a:r>
              <a:rPr lang="el-GR" dirty="0" smtClean="0"/>
              <a:t>αντιπαθητικός-ή ≠ συμπαθητικός-ή</a:t>
            </a:r>
          </a:p>
          <a:p>
            <a:r>
              <a:rPr lang="el-GR" dirty="0" smtClean="0"/>
              <a:t>τσιγκούνης-α ≠ γενναιόδωρος-η</a:t>
            </a:r>
          </a:p>
          <a:p>
            <a:r>
              <a:rPr lang="el-GR" dirty="0" smtClean="0"/>
              <a:t>μαλακός-ή ≠ αυστηρός-ή</a:t>
            </a:r>
          </a:p>
          <a:p>
            <a:r>
              <a:rPr lang="el-GR" dirty="0" smtClean="0"/>
              <a:t>θαρραλέος-α ≠ντροπαλός-ή</a:t>
            </a:r>
          </a:p>
          <a:p>
            <a:r>
              <a:rPr lang="el-GR" dirty="0" smtClean="0"/>
              <a:t>εγωιστής  -  εγωίστρια</a:t>
            </a: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1143000"/>
            <a:ext cx="8229600" cy="431157"/>
          </a:xfrm>
        </p:spPr>
        <p:txBody>
          <a:bodyPr>
            <a:normAutofit/>
          </a:bodyPr>
          <a:lstStyle/>
          <a:p>
            <a:r>
              <a:rPr lang="el-GR" sz="2000" dirty="0" smtClean="0"/>
              <a:t>Εξάσκηση στη χρήση επιθέτων που δηλώνουν χαρακτήρα</a:t>
            </a:r>
            <a:endParaRPr lang="el-GR" sz="2000" dirty="0"/>
          </a:p>
        </p:txBody>
      </p:sp>
      <p:sp>
        <p:nvSpPr>
          <p:cNvPr id="3" name="2 - Θέση περιεχομένου"/>
          <p:cNvSpPr>
            <a:spLocks noGrp="1"/>
          </p:cNvSpPr>
          <p:nvPr>
            <p:ph idx="1"/>
          </p:nvPr>
        </p:nvSpPr>
        <p:spPr>
          <a:xfrm>
            <a:off x="457200" y="1574157"/>
            <a:ext cx="8229600" cy="5283843"/>
          </a:xfrm>
        </p:spPr>
        <p:txBody>
          <a:bodyPr>
            <a:normAutofit fontScale="25000" lnSpcReduction="20000"/>
          </a:bodyPr>
          <a:lstStyle/>
          <a:p>
            <a:endParaRPr lang="el-GR" dirty="0" smtClean="0"/>
          </a:p>
          <a:p>
            <a:pPr lvl="0">
              <a:buNone/>
            </a:pPr>
            <a:r>
              <a:rPr lang="el-GR" sz="5500" b="1" dirty="0" smtClean="0"/>
              <a:t>Διάβασε προσεχτικά τις λέξεις αυτές και διάλεξε τη σωστή λέξη για να περιγράψεις το χαρακτήρα των παιδιών, όπως στο παράδειγμα.</a:t>
            </a:r>
            <a:endParaRPr lang="el-GR" sz="5500" dirty="0" smtClean="0"/>
          </a:p>
          <a:p>
            <a:pPr>
              <a:buNone/>
            </a:pPr>
            <a:r>
              <a:rPr lang="el-GR" sz="5500" dirty="0" smtClean="0"/>
              <a:t>Ο Νίκος δεν κάθεται ποτέ ήσυχος, &gt; Ο Νίκος είναι </a:t>
            </a:r>
            <a:r>
              <a:rPr lang="el-GR" sz="5500" i="1" u="sng" dirty="0" smtClean="0"/>
              <a:t>ζωηρός</a:t>
            </a:r>
            <a:r>
              <a:rPr lang="el-GR" sz="5500" dirty="0" smtClean="0"/>
              <a:t>.</a:t>
            </a:r>
          </a:p>
          <a:p>
            <a:pPr>
              <a:buNone/>
            </a:pPr>
            <a:r>
              <a:rPr lang="el-GR" sz="5500" dirty="0" smtClean="0"/>
              <a:t> </a:t>
            </a:r>
          </a:p>
          <a:p>
            <a:pPr lvl="0">
              <a:buNone/>
            </a:pPr>
            <a:r>
              <a:rPr lang="el-GR" sz="5500" dirty="0" smtClean="0"/>
              <a:t>Ο Αλέξης μαλώνει συχνά με τους άλλους,  λύνει πολύ εύκολα τα προβλήματα στα μαθηματικά, θέλει να μαθαίνει τα πάντα, αλλά δε δίνει συνήθως τα πράγματά του στους άλλους.</a:t>
            </a:r>
          </a:p>
          <a:p>
            <a:pPr>
              <a:buNone/>
            </a:pPr>
            <a:r>
              <a:rPr lang="el-GR" sz="5500" dirty="0" smtClean="0"/>
              <a:t> </a:t>
            </a:r>
          </a:p>
          <a:p>
            <a:pPr lvl="0">
              <a:buNone/>
            </a:pPr>
            <a:r>
              <a:rPr lang="el-GR" sz="5500" dirty="0" smtClean="0"/>
              <a:t>Ο Αλέξης είναι ________________, __________________, __________________, __________________.</a:t>
            </a:r>
          </a:p>
          <a:p>
            <a:pPr lvl="0">
              <a:buNone/>
            </a:pPr>
            <a:endParaRPr lang="el-GR" sz="5500" dirty="0" smtClean="0"/>
          </a:p>
          <a:p>
            <a:pPr lvl="0">
              <a:buNone/>
            </a:pPr>
            <a:r>
              <a:rPr lang="el-GR" sz="5500" dirty="0" smtClean="0"/>
              <a:t> Η Ελένη δεν κάνει αστεία, δουλεύει πάρα πολύ, δε συγχωρεί εύκολα τους άλλους για τα λάθη τους, αλλά χαρίζει συχνά πράγματα στους άλλους.</a:t>
            </a:r>
          </a:p>
          <a:p>
            <a:pPr>
              <a:buNone/>
            </a:pPr>
            <a:r>
              <a:rPr lang="el-GR" sz="5500" dirty="0" smtClean="0"/>
              <a:t>Η Ελένη είναι ________________, ____________________, ___________________, ___________________.</a:t>
            </a:r>
          </a:p>
          <a:p>
            <a:pPr lvl="0">
              <a:buNone/>
            </a:pPr>
            <a:endParaRPr lang="el-GR" sz="5500" dirty="0" smtClean="0"/>
          </a:p>
          <a:p>
            <a:pPr lvl="0">
              <a:buNone/>
            </a:pPr>
            <a:r>
              <a:rPr lang="el-GR" sz="5500" dirty="0" smtClean="0"/>
              <a:t>Ο </a:t>
            </a:r>
            <a:r>
              <a:rPr lang="el-GR" sz="5500" dirty="0" err="1" smtClean="0"/>
              <a:t>Παρχάμ</a:t>
            </a:r>
            <a:r>
              <a:rPr lang="el-GR" sz="5500" dirty="0" smtClean="0"/>
              <a:t> δεν κάθεται σχεδόν ποτέ ήσυχος, δεν του αρέσει να δουλεύει, δε φοβάται εύκολα και κάνει συνέχεια αστεία.</a:t>
            </a:r>
          </a:p>
          <a:p>
            <a:pPr>
              <a:buNone/>
            </a:pPr>
            <a:r>
              <a:rPr lang="el-GR" sz="5500" dirty="0" smtClean="0"/>
              <a:t>Ο </a:t>
            </a:r>
            <a:r>
              <a:rPr lang="el-GR" sz="5500" dirty="0" err="1" smtClean="0"/>
              <a:t>Παρχάμ</a:t>
            </a:r>
            <a:r>
              <a:rPr lang="el-GR" sz="5500" dirty="0" smtClean="0"/>
              <a:t> είναι _____________, ______________, ________________, _________________.</a:t>
            </a:r>
          </a:p>
          <a:p>
            <a:pPr>
              <a:buNone/>
            </a:pPr>
            <a:r>
              <a:rPr lang="el-GR" sz="5500" dirty="0" smtClean="0"/>
              <a:t> </a:t>
            </a:r>
          </a:p>
          <a:p>
            <a:pPr lvl="0">
              <a:buNone/>
            </a:pPr>
            <a:r>
              <a:rPr lang="el-GR" sz="5500" dirty="0" smtClean="0"/>
              <a:t>Η </a:t>
            </a:r>
            <a:r>
              <a:rPr lang="el-GR" sz="5500" dirty="0" err="1" smtClean="0"/>
              <a:t>Ντανιέλα</a:t>
            </a:r>
            <a:r>
              <a:rPr lang="el-GR" sz="5500" dirty="0" smtClean="0"/>
              <a:t> δεν κάνει φασαρία, δε λέει εύκολα αυτό που νιώθει, συγχωρεί εύκολα τους άλλους για τα λάθη τους και έχει πολλούς φίλους.</a:t>
            </a:r>
          </a:p>
          <a:p>
            <a:pPr>
              <a:buNone/>
            </a:pPr>
            <a:r>
              <a:rPr lang="el-GR" sz="5500" dirty="0" smtClean="0"/>
              <a:t>Η </a:t>
            </a:r>
            <a:r>
              <a:rPr lang="el-GR" sz="5500" dirty="0" err="1" smtClean="0"/>
              <a:t>Ντανιέλα</a:t>
            </a:r>
            <a:r>
              <a:rPr lang="el-GR" sz="5500" dirty="0" smtClean="0"/>
              <a:t> είναι ___________, ______________, _________________, ________________.</a:t>
            </a:r>
            <a:r>
              <a:rPr lang="el-GR" i="1" dirty="0" smtClean="0"/>
              <a:t> </a:t>
            </a:r>
            <a:endParaRPr lang="el-GR" dirty="0" smtClean="0"/>
          </a:p>
          <a:p>
            <a:r>
              <a:rPr lang="el-GR" i="1" dirty="0" smtClean="0"/>
              <a:t> </a:t>
            </a:r>
            <a:endParaRPr lang="el-GR" dirty="0" smtClean="0"/>
          </a:p>
          <a:p>
            <a:endParaRPr lang="el-GR"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1143000"/>
            <a:ext cx="8229600" cy="732099"/>
          </a:xfrm>
        </p:spPr>
        <p:txBody>
          <a:bodyPr>
            <a:normAutofit fontScale="90000"/>
          </a:bodyPr>
          <a:lstStyle/>
          <a:p>
            <a:r>
              <a:rPr lang="el-GR" sz="2000" dirty="0" smtClean="0"/>
              <a:t>Ασκήσεις προφορικής κατανόησης (από το βιβλίο: Νέα Ελληνικά, Διδακτικό επίπεδο για το για το </a:t>
            </a:r>
            <a:r>
              <a:rPr lang="en-US" sz="2000" dirty="0" smtClean="0"/>
              <a:t>GCSE, </a:t>
            </a:r>
            <a:r>
              <a:rPr lang="el-GR" sz="2000" dirty="0" smtClean="0"/>
              <a:t>Τετράδιο Δραστηριοτήτων, τεύχος πρώτο, </a:t>
            </a:r>
            <a:br>
              <a:rPr lang="el-GR" sz="2000" dirty="0" smtClean="0"/>
            </a:br>
            <a:r>
              <a:rPr lang="el-GR" sz="2000" dirty="0" smtClean="0"/>
              <a:t>σελ. 27,ΟΕΔΒ, Αθήνα</a:t>
            </a:r>
            <a:endParaRPr lang="el-GR" sz="2000" dirty="0"/>
          </a:p>
        </p:txBody>
      </p:sp>
      <p:pic>
        <p:nvPicPr>
          <p:cNvPr id="1026" name="Picture 2"/>
          <p:cNvPicPr>
            <a:picLocks noGrp="1" noChangeAspect="1" noChangeArrowheads="1"/>
          </p:cNvPicPr>
          <p:nvPr>
            <p:ph idx="1"/>
          </p:nvPr>
        </p:nvPicPr>
        <p:blipFill>
          <a:blip r:embed="rId2"/>
          <a:srcRect/>
          <a:stretch>
            <a:fillRect/>
          </a:stretch>
        </p:blipFill>
        <p:spPr bwMode="auto">
          <a:xfrm>
            <a:off x="1133475" y="2882900"/>
            <a:ext cx="6877050" cy="3057525"/>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a:bodyPr>
          <a:lstStyle/>
          <a:p>
            <a:r>
              <a:rPr lang="el-GR" sz="2000" dirty="0" smtClean="0"/>
              <a:t>Κείμενο για την προφορική κατανόηση</a:t>
            </a:r>
            <a:endParaRPr lang="el-GR" sz="2000" dirty="0"/>
          </a:p>
        </p:txBody>
      </p:sp>
      <p:pic>
        <p:nvPicPr>
          <p:cNvPr id="2050" name="Picture 2"/>
          <p:cNvPicPr>
            <a:picLocks noGrp="1" noChangeAspect="1" noChangeArrowheads="1"/>
          </p:cNvPicPr>
          <p:nvPr>
            <p:ph idx="1"/>
          </p:nvPr>
        </p:nvPicPr>
        <p:blipFill>
          <a:blip r:embed="rId2"/>
          <a:srcRect/>
          <a:stretch>
            <a:fillRect/>
          </a:stretch>
        </p:blipFill>
        <p:spPr bwMode="auto">
          <a:xfrm>
            <a:off x="659758" y="2430683"/>
            <a:ext cx="8027042" cy="3842795"/>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972273"/>
            <a:ext cx="8229600" cy="520861"/>
          </a:xfrm>
        </p:spPr>
        <p:txBody>
          <a:bodyPr>
            <a:normAutofit/>
          </a:bodyPr>
          <a:lstStyle/>
          <a:p>
            <a:r>
              <a:rPr lang="el-GR" sz="2000" dirty="0" smtClean="0"/>
              <a:t>Κουίζ χαρακτήρα (Υπόθεση Γλώσσα, Επίθετα, σελ. 25, ΚΕΔΑ, Αθήνα)</a:t>
            </a:r>
            <a:endParaRPr lang="el-GR" sz="2000" dirty="0"/>
          </a:p>
        </p:txBody>
      </p:sp>
      <p:sp>
        <p:nvSpPr>
          <p:cNvPr id="3" name="2 - Θέση περιεχομένου"/>
          <p:cNvSpPr>
            <a:spLocks noGrp="1"/>
          </p:cNvSpPr>
          <p:nvPr>
            <p:ph idx="1"/>
          </p:nvPr>
        </p:nvSpPr>
        <p:spPr/>
        <p:txBody>
          <a:bodyPr>
            <a:normAutofit/>
          </a:bodyPr>
          <a:lstStyle/>
          <a:p>
            <a:endParaRPr lang="en-US" dirty="0" smtClean="0"/>
          </a:p>
          <a:p>
            <a:pPr>
              <a:buNone/>
            </a:pPr>
            <a:endParaRPr lang="el-GR" dirty="0" smtClean="0"/>
          </a:p>
        </p:txBody>
      </p:sp>
      <p:pic>
        <p:nvPicPr>
          <p:cNvPr id="4" name="3 - Εικόνα"/>
          <p:cNvPicPr/>
          <p:nvPr/>
        </p:nvPicPr>
        <p:blipFill>
          <a:blip r:embed="rId2" cstate="print"/>
          <a:srcRect/>
          <a:stretch>
            <a:fillRect/>
          </a:stretch>
        </p:blipFill>
        <p:spPr bwMode="auto">
          <a:xfrm>
            <a:off x="1657492" y="5034986"/>
            <a:ext cx="5829016" cy="1539550"/>
          </a:xfrm>
          <a:prstGeom prst="rect">
            <a:avLst/>
          </a:prstGeom>
          <a:noFill/>
          <a:ln w="9525">
            <a:noFill/>
            <a:miter lim="800000"/>
            <a:headEnd/>
            <a:tailEnd/>
          </a:ln>
        </p:spPr>
      </p:pic>
      <p:pic>
        <p:nvPicPr>
          <p:cNvPr id="5" name="4 - Εικόνα"/>
          <p:cNvPicPr/>
          <p:nvPr/>
        </p:nvPicPr>
        <p:blipFill>
          <a:blip r:embed="rId3" cstate="print"/>
          <a:srcRect/>
          <a:stretch>
            <a:fillRect/>
          </a:stretch>
        </p:blipFill>
        <p:spPr bwMode="auto">
          <a:xfrm>
            <a:off x="300943" y="1493134"/>
            <a:ext cx="8009680" cy="3541851"/>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1143000"/>
            <a:ext cx="8229600" cy="685800"/>
          </a:xfrm>
        </p:spPr>
        <p:txBody>
          <a:bodyPr>
            <a:normAutofit/>
          </a:bodyPr>
          <a:lstStyle/>
          <a:p>
            <a:r>
              <a:rPr lang="el-GR" sz="2000" dirty="0" smtClean="0"/>
              <a:t>Λύσεις στο κουίζ</a:t>
            </a:r>
            <a:endParaRPr lang="el-GR" sz="2000" dirty="0"/>
          </a:p>
        </p:txBody>
      </p:sp>
      <p:sp>
        <p:nvSpPr>
          <p:cNvPr id="3" name="2 - Θέση περιεχομένου"/>
          <p:cNvSpPr>
            <a:spLocks noGrp="1"/>
          </p:cNvSpPr>
          <p:nvPr>
            <p:ph idx="1"/>
          </p:nvPr>
        </p:nvSpPr>
        <p:spPr/>
        <p:txBody>
          <a:bodyPr/>
          <a:lstStyle/>
          <a:p>
            <a:r>
              <a:rPr lang="el-GR" dirty="0" smtClean="0"/>
              <a:t>Αν απαντήσεις ΝΑΙ στο </a:t>
            </a:r>
            <a:r>
              <a:rPr lang="el-GR" b="1" dirty="0" smtClean="0"/>
              <a:t>Α</a:t>
            </a:r>
            <a:r>
              <a:rPr lang="el-GR" dirty="0" smtClean="0"/>
              <a:t> και στο </a:t>
            </a:r>
            <a:r>
              <a:rPr lang="el-GR" b="1" dirty="0" smtClean="0"/>
              <a:t>Β</a:t>
            </a:r>
            <a:r>
              <a:rPr lang="el-GR" dirty="0" smtClean="0"/>
              <a:t>, τότε είσαι εχθρικός και αυστηρός με τους άλλους, αλλά όχι με τον εαυτό σου.</a:t>
            </a:r>
          </a:p>
          <a:p>
            <a:pPr>
              <a:buNone/>
            </a:pPr>
            <a:endParaRPr lang="el-GR" dirty="0" smtClean="0"/>
          </a:p>
          <a:p>
            <a:r>
              <a:rPr lang="el-GR" dirty="0" smtClean="0"/>
              <a:t>Αν απαντήσεις ΝΑΙ στο </a:t>
            </a:r>
            <a:r>
              <a:rPr lang="el-GR" b="1" dirty="0" smtClean="0"/>
              <a:t>Γ</a:t>
            </a:r>
            <a:r>
              <a:rPr lang="el-GR" dirty="0" smtClean="0"/>
              <a:t> και στο </a:t>
            </a:r>
            <a:r>
              <a:rPr lang="el-GR" b="1" dirty="0" smtClean="0"/>
              <a:t>Δ</a:t>
            </a:r>
            <a:r>
              <a:rPr lang="el-GR" dirty="0" smtClean="0"/>
              <a:t>, τότε είσαι λίγο τσιγκούνης και εγωιστής.</a:t>
            </a:r>
          </a:p>
          <a:p>
            <a:pPr>
              <a:buNone/>
            </a:pPr>
            <a:r>
              <a:rPr lang="el-GR" dirty="0" smtClean="0"/>
              <a:t> </a:t>
            </a:r>
          </a:p>
          <a:p>
            <a:r>
              <a:rPr lang="el-GR" dirty="0" smtClean="0"/>
              <a:t>Αν απαντήσεις ΝΑΙ στο </a:t>
            </a:r>
            <a:r>
              <a:rPr lang="el-GR" b="1" dirty="0" smtClean="0"/>
              <a:t>Ε</a:t>
            </a:r>
            <a:r>
              <a:rPr lang="el-GR" dirty="0" smtClean="0"/>
              <a:t> και στο </a:t>
            </a:r>
            <a:r>
              <a:rPr lang="el-GR" b="1" dirty="0" smtClean="0"/>
              <a:t>Ζ</a:t>
            </a:r>
            <a:r>
              <a:rPr lang="el-GR" dirty="0" smtClean="0"/>
              <a:t>, τότε είσαι φιλικός και σκέφτεσαι και τους άλλους.</a:t>
            </a:r>
          </a:p>
          <a:p>
            <a:endParaRPr lang="el-GR"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alphaModFix amt="41000"/>
            <a:lum bright="4000" contrast="39000"/>
          </a:blip>
          <a:stretch>
            <a:fillRect/>
          </a:stretch>
        </p:blipFill>
        <p:spPr>
          <a:xfrm>
            <a:off x="457200" y="138876"/>
            <a:ext cx="8458200" cy="6634846"/>
          </a:xfrm>
          <a:prstGeom prst="rect">
            <a:avLst/>
          </a:prstGeom>
        </p:spPr>
      </p:pic>
      <p:sp>
        <p:nvSpPr>
          <p:cNvPr id="2" name="Title 1"/>
          <p:cNvSpPr>
            <a:spLocks noGrp="1"/>
          </p:cNvSpPr>
          <p:nvPr>
            <p:ph type="ctrTitle"/>
          </p:nvPr>
        </p:nvSpPr>
        <p:spPr/>
        <p:txBody>
          <a:bodyPr/>
          <a:lstStyle/>
          <a:p>
            <a:r>
              <a:rPr lang="en-US" dirty="0" smtClean="0"/>
              <a:t> </a:t>
            </a:r>
            <a:r>
              <a:rPr lang="el-GR" dirty="0" smtClean="0"/>
              <a:t>Πες μου ποιο χρώμα αγαπάς...</a:t>
            </a:r>
            <a:endParaRPr lang="en-US" dirty="0"/>
          </a:p>
        </p:txBody>
      </p:sp>
      <p:sp>
        <p:nvSpPr>
          <p:cNvPr id="3" name="Subtitle 2"/>
          <p:cNvSpPr>
            <a:spLocks noGrp="1"/>
          </p:cNvSpPr>
          <p:nvPr>
            <p:ph type="subTitle" idx="1"/>
          </p:nvPr>
        </p:nvSpPr>
        <p:spPr/>
        <p:txBody>
          <a:bodyPr/>
          <a:lstStyle/>
          <a:p>
            <a:r>
              <a:rPr lang="el-GR" dirty="0" smtClean="0">
                <a:solidFill>
                  <a:schemeClr val="tx1"/>
                </a:solidFill>
              </a:rPr>
              <a:t>να σου π</a:t>
            </a:r>
            <a:r>
              <a:rPr lang="el-GR" dirty="0">
                <a:solidFill>
                  <a:schemeClr val="tx1"/>
                </a:solidFill>
              </a:rPr>
              <a:t>ω</a:t>
            </a:r>
            <a:r>
              <a:rPr lang="el-GR" dirty="0" smtClean="0">
                <a:solidFill>
                  <a:schemeClr val="tx1"/>
                </a:solidFill>
              </a:rPr>
              <a:t>...  ποιος είσαι!</a:t>
            </a:r>
            <a:endParaRPr lang="en-US"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130778" y="618064"/>
            <a:ext cx="5023555" cy="4697591"/>
          </a:xfrm>
          <a:prstGeom prst="rect">
            <a:avLst/>
          </a:prstGeom>
        </p:spPr>
      </p:pic>
      <p:sp>
        <p:nvSpPr>
          <p:cNvPr id="5" name="TextBox 4"/>
          <p:cNvSpPr txBox="1"/>
          <p:nvPr/>
        </p:nvSpPr>
        <p:spPr>
          <a:xfrm>
            <a:off x="2328334" y="5315655"/>
            <a:ext cx="1896205" cy="461665"/>
          </a:xfrm>
          <a:prstGeom prst="rect">
            <a:avLst/>
          </a:prstGeom>
          <a:noFill/>
        </p:spPr>
        <p:txBody>
          <a:bodyPr wrap="square" rtlCol="0">
            <a:spAutoFit/>
          </a:bodyPr>
          <a:lstStyle/>
          <a:p>
            <a:r>
              <a:rPr lang="el-GR" b="1" dirty="0" smtClean="0"/>
              <a:t> </a:t>
            </a:r>
            <a:r>
              <a:rPr lang="el-GR" sz="2400" b="1" dirty="0" smtClean="0">
                <a:solidFill>
                  <a:srgbClr val="FF0000"/>
                </a:solidFill>
              </a:rPr>
              <a:t>μαλακός</a:t>
            </a:r>
            <a:endParaRPr lang="en-US" sz="2400" b="1" dirty="0"/>
          </a:p>
        </p:txBody>
      </p:sp>
      <p:sp>
        <p:nvSpPr>
          <p:cNvPr id="8" name="TextBox 7"/>
          <p:cNvSpPr txBox="1"/>
          <p:nvPr/>
        </p:nvSpPr>
        <p:spPr>
          <a:xfrm>
            <a:off x="4877128" y="5315655"/>
            <a:ext cx="1896205" cy="461665"/>
          </a:xfrm>
          <a:prstGeom prst="rect">
            <a:avLst/>
          </a:prstGeom>
          <a:noFill/>
        </p:spPr>
        <p:txBody>
          <a:bodyPr wrap="square" rtlCol="0">
            <a:spAutoFit/>
          </a:bodyPr>
          <a:lstStyle/>
          <a:p>
            <a:r>
              <a:rPr lang="el-GR" b="1" dirty="0" smtClean="0"/>
              <a:t> </a:t>
            </a:r>
            <a:r>
              <a:rPr lang="el-GR" sz="2400" b="1" dirty="0" smtClean="0">
                <a:solidFill>
                  <a:srgbClr val="FF0000"/>
                </a:solidFill>
              </a:rPr>
              <a:t>αυστηρός</a:t>
            </a:r>
            <a:endParaRPr lang="en-US" sz="2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32"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out)">
                                      <p:cBhvr>
                                        <p:cTn id="7" dur="3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32"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diamond(out)">
                                      <p:cBhvr>
                                        <p:cTn id="12" dur="3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1990846" y="775504"/>
            <a:ext cx="4826643" cy="4977114"/>
          </a:xfrm>
          <a:prstGeom prst="ellipse">
            <a:avLst/>
          </a:prstGeom>
          <a:solidFill>
            <a:srgbClr val="3366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dirty="0"/>
          </a:p>
        </p:txBody>
      </p:sp>
      <p:cxnSp>
        <p:nvCxnSpPr>
          <p:cNvPr id="5" name="Curved Connector 4"/>
          <p:cNvCxnSpPr/>
          <p:nvPr/>
        </p:nvCxnSpPr>
        <p:spPr>
          <a:xfrm rot="16200000" flipH="1">
            <a:off x="4057795" y="5140179"/>
            <a:ext cx="1952596" cy="1483046"/>
          </a:xfrm>
          <a:prstGeom prst="curvedConnector3">
            <a:avLst>
              <a:gd name="adj1" fmla="val 50000"/>
            </a:avLst>
          </a:prstGeom>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2841894" y="1122744"/>
            <a:ext cx="2933722" cy="4247317"/>
          </a:xfrm>
          <a:prstGeom prst="rect">
            <a:avLst/>
          </a:prstGeom>
          <a:noFill/>
        </p:spPr>
        <p:txBody>
          <a:bodyPr wrap="square" rtlCol="0">
            <a:spAutoFit/>
          </a:bodyPr>
          <a:lstStyle/>
          <a:p>
            <a:pPr algn="ctr"/>
            <a:r>
              <a:rPr lang="el-GR" dirty="0" smtClean="0"/>
              <a:t>ΜΠΛΕ</a:t>
            </a:r>
          </a:p>
          <a:p>
            <a:pPr algn="ctr"/>
            <a:r>
              <a:rPr lang="el-GR" dirty="0" smtClean="0"/>
              <a:t>Αν προτιμάς το  μπλε, είσαι άτομο θαρραλέο, δε φοβάσαι και οι  γονείς σου  λένε ότι είσαι ζωηρό παιδί. Μερικές φορές γίνεσαι εχθρικός , παρόλο που έχεις πολλούς φίλους, γιατί είσαι γενναιόδωρος. </a:t>
            </a:r>
          </a:p>
          <a:p>
            <a:pPr algn="ctr"/>
            <a:r>
              <a:rPr lang="el-GR" dirty="0" smtClean="0"/>
              <a:t>Βαριέσαι εύκολα και δεν σου αρέσει να κάνεις τα ίδια πράγματα. Τότε δείχνεις να είσαι τεμπέλης, αλλά  στο σχολείο είσαι εργατικός.</a:t>
            </a: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Clapping"/>
                                        </p:tgtEl>
                                      </p:cMediaNode>
                                    </p:audio>
                                  </p:subTnLst>
                                </p:cTn>
                              </p:par>
                            </p:childTnLst>
                          </p:cTn>
                        </p:par>
                      </p:childTnLst>
                    </p:cTn>
                  </p:par>
                  <p:par>
                    <p:cTn id="11" fill="hold">
                      <p:stCondLst>
                        <p:cond delay="indefinite"/>
                      </p:stCondLst>
                      <p:childTnLst>
                        <p:par>
                          <p:cTn id="12" fill="hold">
                            <p:stCondLst>
                              <p:cond delay="0"/>
                            </p:stCondLst>
                            <p:childTnLst>
                              <p:par>
                                <p:cTn id="13" presetID="19" presetClass="entr" presetSubtype="1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0" fill="hold"/>
                                        <p:tgtEl>
                                          <p:spTgt spid="5"/>
                                        </p:tgtEl>
                                        <p:attrNameLst>
                                          <p:attrName>ppt_w</p:attrName>
                                        </p:attrNameLst>
                                      </p:cBhvr>
                                      <p:tavLst>
                                        <p:tav tm="0" fmla="#ppt_w*sin(2.5*pi*$)">
                                          <p:val>
                                            <p:fltVal val="0"/>
                                          </p:val>
                                        </p:tav>
                                        <p:tav tm="100000">
                                          <p:val>
                                            <p:fltVal val="1"/>
                                          </p:val>
                                        </p:tav>
                                      </p:tavLst>
                                    </p:anim>
                                    <p:anim calcmode="lin" valueType="num">
                                      <p:cBhvr>
                                        <p:cTn id="16" dur="50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1840375" y="643617"/>
            <a:ext cx="4872941" cy="5201598"/>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dirty="0"/>
          </a:p>
        </p:txBody>
      </p:sp>
      <p:cxnSp>
        <p:nvCxnSpPr>
          <p:cNvPr id="17" name="Curved Connector 16"/>
          <p:cNvCxnSpPr/>
          <p:nvPr/>
        </p:nvCxnSpPr>
        <p:spPr>
          <a:xfrm rot="16200000" flipH="1">
            <a:off x="4057795" y="5140179"/>
            <a:ext cx="1952596" cy="1483046"/>
          </a:xfrm>
          <a:prstGeom prst="curvedConnector3">
            <a:avLst>
              <a:gd name="adj1" fmla="val 50000"/>
            </a:avLst>
          </a:prstGeom>
        </p:spPr>
        <p:style>
          <a:lnRef idx="2">
            <a:schemeClr val="accent1"/>
          </a:lnRef>
          <a:fillRef idx="0">
            <a:schemeClr val="accent1"/>
          </a:fillRef>
          <a:effectRef idx="1">
            <a:schemeClr val="accent1"/>
          </a:effectRef>
          <a:fontRef idx="minor">
            <a:schemeClr val="tx1"/>
          </a:fontRef>
        </p:style>
      </p:cxnSp>
      <p:sp>
        <p:nvSpPr>
          <p:cNvPr id="29" name="TextBox 28"/>
          <p:cNvSpPr txBox="1"/>
          <p:nvPr/>
        </p:nvSpPr>
        <p:spPr>
          <a:xfrm>
            <a:off x="2928395" y="925974"/>
            <a:ext cx="2847221" cy="3693319"/>
          </a:xfrm>
          <a:prstGeom prst="rect">
            <a:avLst/>
          </a:prstGeom>
          <a:noFill/>
        </p:spPr>
        <p:txBody>
          <a:bodyPr wrap="square" rtlCol="0">
            <a:spAutoFit/>
          </a:bodyPr>
          <a:lstStyle/>
          <a:p>
            <a:pPr algn="ctr"/>
            <a:r>
              <a:rPr lang="el-GR" dirty="0" smtClean="0"/>
              <a:t>ΚΟΚΚΙΝΟ</a:t>
            </a:r>
          </a:p>
          <a:p>
            <a:pPr algn="ctr"/>
            <a:r>
              <a:rPr lang="el-GR" dirty="0" smtClean="0"/>
              <a:t>Αν προτιμάς το κόκκινο, είσαι άνθρωπος εργατικός, φιλικός και συμπαθητικός  στους άλλους. Προσοχή όμως! Πολλές φορές ζητάς πολλά από τους φίλους σου και γίνεσαι αυστηρός  όταν δεν σου τα δίνουν. Αυτό συμβαίνει, γιατί είσαι αυστηρός και με τον εαυτό σου!</a:t>
            </a: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Clapping"/>
                                        </p:tgtEl>
                                      </p:cMediaNode>
                                    </p:audio>
                                  </p:subTnLst>
                                </p:cTn>
                              </p:par>
                            </p:childTnLst>
                          </p:cTn>
                        </p:par>
                      </p:childTnLst>
                    </p:cTn>
                  </p:par>
                  <p:par>
                    <p:cTn id="11" fill="hold">
                      <p:stCondLst>
                        <p:cond delay="indefinite"/>
                      </p:stCondLst>
                      <p:childTnLst>
                        <p:par>
                          <p:cTn id="12" fill="hold">
                            <p:stCondLst>
                              <p:cond delay="0"/>
                            </p:stCondLst>
                            <p:childTnLst>
                              <p:par>
                                <p:cTn id="13" presetID="19" presetClass="entr" presetSubtype="1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p:cTn id="15" dur="5000" fill="hold"/>
                                        <p:tgtEl>
                                          <p:spTgt spid="17"/>
                                        </p:tgtEl>
                                        <p:attrNameLst>
                                          <p:attrName>ppt_w</p:attrName>
                                        </p:attrNameLst>
                                      </p:cBhvr>
                                      <p:tavLst>
                                        <p:tav tm="0" fmla="#ppt_w*sin(2.5*pi*$)">
                                          <p:val>
                                            <p:fltVal val="0"/>
                                          </p:val>
                                        </p:tav>
                                        <p:tav tm="100000">
                                          <p:val>
                                            <p:fltVal val="1"/>
                                          </p:val>
                                        </p:tav>
                                      </p:tavLst>
                                    </p:anim>
                                    <p:anim calcmode="lin" valueType="num">
                                      <p:cBhvr>
                                        <p:cTn id="16" dur="5000" fill="hold"/>
                                        <p:tgtEl>
                                          <p:spTgt spid="17"/>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2013995" y="328184"/>
            <a:ext cx="4849791" cy="5459157"/>
          </a:xfrm>
          <a:prstGeom prst="ellipse">
            <a:avLst/>
          </a:prstGeom>
          <a:solidFill>
            <a:srgbClr val="FCA5D7"/>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dirty="0"/>
          </a:p>
        </p:txBody>
      </p:sp>
      <p:cxnSp>
        <p:nvCxnSpPr>
          <p:cNvPr id="5" name="Curved Connector 4"/>
          <p:cNvCxnSpPr/>
          <p:nvPr/>
        </p:nvCxnSpPr>
        <p:spPr>
          <a:xfrm rot="16200000" flipH="1">
            <a:off x="4057795" y="5140179"/>
            <a:ext cx="1952596" cy="1483046"/>
          </a:xfrm>
          <a:prstGeom prst="curvedConnector3">
            <a:avLst>
              <a:gd name="adj1" fmla="val 50000"/>
            </a:avLst>
          </a:prstGeom>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2841894" y="671332"/>
            <a:ext cx="3109020" cy="5355312"/>
          </a:xfrm>
          <a:prstGeom prst="rect">
            <a:avLst/>
          </a:prstGeom>
          <a:noFill/>
        </p:spPr>
        <p:txBody>
          <a:bodyPr wrap="square" rtlCol="0">
            <a:spAutoFit/>
          </a:bodyPr>
          <a:lstStyle/>
          <a:p>
            <a:pPr algn="ctr"/>
            <a:r>
              <a:rPr lang="el-GR" dirty="0" smtClean="0"/>
              <a:t>ΡΟΖ</a:t>
            </a:r>
          </a:p>
          <a:p>
            <a:pPr algn="ctr"/>
            <a:r>
              <a:rPr lang="el-GR" dirty="0" smtClean="0"/>
              <a:t>Αν προτιμάς το  ροζ, είσαι παιδί που όλοι το αγαπάνε!</a:t>
            </a:r>
          </a:p>
          <a:p>
            <a:pPr algn="ctr"/>
            <a:r>
              <a:rPr lang="el-GR" dirty="0" smtClean="0"/>
              <a:t>Στην τάξη είσαι σοβαρός, με τους φίλους σου είσαι αστείος. Είσαι άτομο ντροπαλό και δεν κάνεις εύκολα νέους φίλους. Προσέχεις πολύ τα πράγματά σου και τα παιγνίδια σου, γι’ αυτό και δείχνεις τσιγκούνης, ενώ δεν είσαι. Δεν είσαι άτομο  περίεργο αλλά ούτε και αδιάφορο. Σε γενικές γραμμές, οι άλλοι σε βρίσκουν  συμπαθητικό!</a:t>
            </a:r>
          </a:p>
          <a:p>
            <a:pPr algn="ctr"/>
            <a:endParaRPr lang="el-GR" dirty="0" smtClean="0"/>
          </a:p>
          <a:p>
            <a:pPr algn="ct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Clapping"/>
                                        </p:tgtEl>
                                      </p:cMediaNode>
                                    </p:audio>
                                  </p:subTnLst>
                                </p:cTn>
                              </p:par>
                            </p:childTnLst>
                          </p:cTn>
                        </p:par>
                      </p:childTnLst>
                    </p:cTn>
                  </p:par>
                  <p:par>
                    <p:cTn id="11" fill="hold">
                      <p:stCondLst>
                        <p:cond delay="indefinite"/>
                      </p:stCondLst>
                      <p:childTnLst>
                        <p:par>
                          <p:cTn id="12" fill="hold">
                            <p:stCondLst>
                              <p:cond delay="0"/>
                            </p:stCondLst>
                            <p:childTnLst>
                              <p:par>
                                <p:cTn id="13" presetID="19" presetClass="entr" presetSubtype="1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0" fill="hold"/>
                                        <p:tgtEl>
                                          <p:spTgt spid="5"/>
                                        </p:tgtEl>
                                        <p:attrNameLst>
                                          <p:attrName>ppt_w</p:attrName>
                                        </p:attrNameLst>
                                      </p:cBhvr>
                                      <p:tavLst>
                                        <p:tav tm="0" fmla="#ppt_w*sin(2.5*pi*$)">
                                          <p:val>
                                            <p:fltVal val="0"/>
                                          </p:val>
                                        </p:tav>
                                        <p:tav tm="100000">
                                          <p:val>
                                            <p:fltVal val="1"/>
                                          </p:val>
                                        </p:tav>
                                      </p:tavLst>
                                    </p:anim>
                                    <p:anim calcmode="lin" valueType="num">
                                      <p:cBhvr>
                                        <p:cTn id="16" dur="50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1886674" y="434876"/>
            <a:ext cx="5231756" cy="5364040"/>
          </a:xfrm>
          <a:prstGeom prst="ellipse">
            <a:avLst/>
          </a:prstGeom>
          <a:solidFill>
            <a:srgbClr val="309038"/>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dirty="0"/>
          </a:p>
        </p:txBody>
      </p:sp>
      <p:cxnSp>
        <p:nvCxnSpPr>
          <p:cNvPr id="5" name="Curved Connector 4"/>
          <p:cNvCxnSpPr/>
          <p:nvPr/>
        </p:nvCxnSpPr>
        <p:spPr>
          <a:xfrm rot="16200000" flipH="1">
            <a:off x="4057795" y="5140179"/>
            <a:ext cx="1952596" cy="1483046"/>
          </a:xfrm>
          <a:prstGeom prst="curvedConnector3">
            <a:avLst>
              <a:gd name="adj1" fmla="val 50000"/>
            </a:avLst>
          </a:prstGeom>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3131358" y="648182"/>
            <a:ext cx="2644258" cy="4801314"/>
          </a:xfrm>
          <a:prstGeom prst="rect">
            <a:avLst/>
          </a:prstGeom>
          <a:noFill/>
        </p:spPr>
        <p:txBody>
          <a:bodyPr wrap="square" rtlCol="0">
            <a:spAutoFit/>
          </a:bodyPr>
          <a:lstStyle/>
          <a:p>
            <a:pPr algn="ctr"/>
            <a:r>
              <a:rPr lang="el-GR" dirty="0" smtClean="0"/>
              <a:t>ΠΡΑΣΙΝΟ</a:t>
            </a:r>
          </a:p>
          <a:p>
            <a:pPr algn="ctr"/>
            <a:r>
              <a:rPr lang="el-GR" dirty="0" smtClean="0"/>
              <a:t>Αν προτιμάς το πράσινο, είσαι άνθρωπος μαλακός, δεν έχεις νεύρα και οι δάσκαλοι στο σχολείο λένε ότι είσαι ήσυχο παιδί. Μερικές φορές βαριέσαι τα μαθήματα και γίνεσαι  τεμπέλης! Επειδή ξέρεις ότι δεν είσαι χαζός, προσπαθείς να τελειώσεις γρήγορα τις εργασίες σου, για να έχεις χρόνο για το αγαπημένο σου παιχνίδι!</a:t>
            </a: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Clapping"/>
                                        </p:tgtEl>
                                      </p:cMediaNode>
                                    </p:audio>
                                  </p:subTnLst>
                                </p:cTn>
                              </p:par>
                            </p:childTnLst>
                          </p:cTn>
                        </p:par>
                      </p:childTnLst>
                    </p:cTn>
                  </p:par>
                  <p:par>
                    <p:cTn id="11" fill="hold">
                      <p:stCondLst>
                        <p:cond delay="indefinite"/>
                      </p:stCondLst>
                      <p:childTnLst>
                        <p:par>
                          <p:cTn id="12" fill="hold">
                            <p:stCondLst>
                              <p:cond delay="0"/>
                            </p:stCondLst>
                            <p:childTnLst>
                              <p:par>
                                <p:cTn id="13" presetID="19" presetClass="entr" presetSubtype="1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0" fill="hold"/>
                                        <p:tgtEl>
                                          <p:spTgt spid="5"/>
                                        </p:tgtEl>
                                        <p:attrNameLst>
                                          <p:attrName>ppt_w</p:attrName>
                                        </p:attrNameLst>
                                      </p:cBhvr>
                                      <p:tavLst>
                                        <p:tav tm="0" fmla="#ppt_w*sin(2.5*pi*$)">
                                          <p:val>
                                            <p:fltVal val="0"/>
                                          </p:val>
                                        </p:tav>
                                        <p:tav tm="100000">
                                          <p:val>
                                            <p:fltVal val="1"/>
                                          </p:val>
                                        </p:tav>
                                      </p:tavLst>
                                    </p:anim>
                                    <p:anim calcmode="lin" valueType="num">
                                      <p:cBhvr>
                                        <p:cTn id="16" dur="50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1944548" y="434876"/>
            <a:ext cx="5301204" cy="5421914"/>
          </a:xfrm>
          <a:prstGeom prst="ellipse">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dirty="0"/>
          </a:p>
        </p:txBody>
      </p:sp>
      <p:cxnSp>
        <p:nvCxnSpPr>
          <p:cNvPr id="5" name="Curved Connector 4"/>
          <p:cNvCxnSpPr/>
          <p:nvPr/>
        </p:nvCxnSpPr>
        <p:spPr>
          <a:xfrm rot="16200000" flipH="1">
            <a:off x="4057795" y="5140179"/>
            <a:ext cx="1952596" cy="1483046"/>
          </a:xfrm>
          <a:prstGeom prst="curvedConnector3">
            <a:avLst>
              <a:gd name="adj1" fmla="val 50000"/>
            </a:avLst>
          </a:prstGeom>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3131358" y="798653"/>
            <a:ext cx="2644258" cy="4247317"/>
          </a:xfrm>
          <a:prstGeom prst="rect">
            <a:avLst/>
          </a:prstGeom>
          <a:noFill/>
        </p:spPr>
        <p:txBody>
          <a:bodyPr wrap="square" rtlCol="0">
            <a:spAutoFit/>
          </a:bodyPr>
          <a:lstStyle/>
          <a:p>
            <a:pPr algn="ctr"/>
            <a:r>
              <a:rPr lang="el-GR" dirty="0" smtClean="0"/>
              <a:t>ΚΙΤΡΙΝΟ</a:t>
            </a:r>
          </a:p>
          <a:p>
            <a:pPr algn="ctr"/>
            <a:r>
              <a:rPr lang="el-GR" dirty="0" smtClean="0"/>
              <a:t>Αν προτιμάς το κίτρινο, είσαι άνθρωπος γενναιόδωρος, έξυπνος και έχεις αρκετούς φίλους. Πολλές φορές οι άλλοι λένε ότι είσαι εγωιστής, γιατί μιλάς συνέχεια για τον εαυτό σου! Σε αυτή την περίπτωση γίνεσαι αντιπαθητικός και  στο τέλος μένεις μόνος σου να συνεχίσεις το παιχνίδι...</a:t>
            </a: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Clapping"/>
                                        </p:tgtEl>
                                      </p:cMediaNode>
                                    </p:audio>
                                  </p:subTnLst>
                                </p:cTn>
                              </p:par>
                            </p:childTnLst>
                          </p:cTn>
                        </p:par>
                      </p:childTnLst>
                    </p:cTn>
                  </p:par>
                  <p:par>
                    <p:cTn id="11" fill="hold">
                      <p:stCondLst>
                        <p:cond delay="indefinite"/>
                      </p:stCondLst>
                      <p:childTnLst>
                        <p:par>
                          <p:cTn id="12" fill="hold">
                            <p:stCondLst>
                              <p:cond delay="0"/>
                            </p:stCondLst>
                            <p:childTnLst>
                              <p:par>
                                <p:cTn id="13" presetID="19" presetClass="entr" presetSubtype="1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0" fill="hold"/>
                                        <p:tgtEl>
                                          <p:spTgt spid="5"/>
                                        </p:tgtEl>
                                        <p:attrNameLst>
                                          <p:attrName>ppt_w</p:attrName>
                                        </p:attrNameLst>
                                      </p:cBhvr>
                                      <p:tavLst>
                                        <p:tav tm="0" fmla="#ppt_w*sin(2.5*pi*$)">
                                          <p:val>
                                            <p:fltVal val="0"/>
                                          </p:val>
                                        </p:tav>
                                        <p:tav tm="100000">
                                          <p:val>
                                            <p:fltVal val="1"/>
                                          </p:val>
                                        </p:tav>
                                      </p:tavLst>
                                    </p:anim>
                                    <p:anim calcmode="lin" valueType="num">
                                      <p:cBhvr>
                                        <p:cTn id="16" dur="50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2"/>
          <a:stretch>
            <a:fillRect/>
          </a:stretch>
        </p:blipFill>
        <p:spPr>
          <a:xfrm>
            <a:off x="2570815" y="442772"/>
            <a:ext cx="4206522" cy="4491243"/>
          </a:xfrm>
          <a:prstGeom prst="rect">
            <a:avLst/>
          </a:prstGeom>
        </p:spPr>
      </p:pic>
      <p:sp>
        <p:nvSpPr>
          <p:cNvPr id="12" name="TextBox 11"/>
          <p:cNvSpPr txBox="1"/>
          <p:nvPr/>
        </p:nvSpPr>
        <p:spPr>
          <a:xfrm>
            <a:off x="1987075" y="5315655"/>
            <a:ext cx="1896205" cy="461665"/>
          </a:xfrm>
          <a:prstGeom prst="rect">
            <a:avLst/>
          </a:prstGeom>
          <a:noFill/>
        </p:spPr>
        <p:txBody>
          <a:bodyPr wrap="square" rtlCol="0">
            <a:spAutoFit/>
          </a:bodyPr>
          <a:lstStyle/>
          <a:p>
            <a:r>
              <a:rPr lang="el-GR" b="1" dirty="0" smtClean="0"/>
              <a:t> </a:t>
            </a:r>
            <a:r>
              <a:rPr lang="el-GR" sz="2400" b="1" dirty="0" smtClean="0">
                <a:solidFill>
                  <a:srgbClr val="FF0000"/>
                </a:solidFill>
              </a:rPr>
              <a:t>ήσυχος</a:t>
            </a:r>
            <a:endParaRPr lang="en-US" sz="2400" b="1" dirty="0"/>
          </a:p>
        </p:txBody>
      </p:sp>
      <p:sp>
        <p:nvSpPr>
          <p:cNvPr id="13" name="TextBox 12"/>
          <p:cNvSpPr txBox="1"/>
          <p:nvPr/>
        </p:nvSpPr>
        <p:spPr>
          <a:xfrm>
            <a:off x="4877128" y="5315655"/>
            <a:ext cx="1896205" cy="461665"/>
          </a:xfrm>
          <a:prstGeom prst="rect">
            <a:avLst/>
          </a:prstGeom>
          <a:noFill/>
        </p:spPr>
        <p:txBody>
          <a:bodyPr wrap="square" rtlCol="0">
            <a:spAutoFit/>
          </a:bodyPr>
          <a:lstStyle/>
          <a:p>
            <a:r>
              <a:rPr lang="el-GR" b="1" dirty="0" smtClean="0"/>
              <a:t> </a:t>
            </a:r>
            <a:r>
              <a:rPr lang="el-GR" sz="2400" b="1" dirty="0" smtClean="0">
                <a:solidFill>
                  <a:srgbClr val="FF0000"/>
                </a:solidFill>
              </a:rPr>
              <a:t>ζωηρός</a:t>
            </a:r>
            <a:endParaRPr lang="en-US" sz="2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32"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amond(out)">
                                      <p:cBhvr>
                                        <p:cTn id="7" dur="30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32"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diamond(out)">
                                      <p:cBhvr>
                                        <p:cTn id="12" dur="3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884061" y="1266472"/>
            <a:ext cx="2832100" cy="2857500"/>
          </a:xfrm>
          <a:prstGeom prst="rect">
            <a:avLst/>
          </a:prstGeom>
        </p:spPr>
      </p:pic>
      <p:pic>
        <p:nvPicPr>
          <p:cNvPr id="5" name="Picture 4"/>
          <p:cNvPicPr>
            <a:picLocks noChangeAspect="1"/>
          </p:cNvPicPr>
          <p:nvPr/>
        </p:nvPicPr>
        <p:blipFill>
          <a:blip r:embed="rId3"/>
          <a:stretch>
            <a:fillRect/>
          </a:stretch>
        </p:blipFill>
        <p:spPr>
          <a:xfrm>
            <a:off x="5114573" y="1449916"/>
            <a:ext cx="2527300" cy="2476500"/>
          </a:xfrm>
          <a:prstGeom prst="rect">
            <a:avLst/>
          </a:prstGeom>
        </p:spPr>
      </p:pic>
      <p:sp>
        <p:nvSpPr>
          <p:cNvPr id="6" name="TextBox 5"/>
          <p:cNvSpPr txBox="1"/>
          <p:nvPr/>
        </p:nvSpPr>
        <p:spPr>
          <a:xfrm>
            <a:off x="1577853" y="4853990"/>
            <a:ext cx="1896205" cy="461665"/>
          </a:xfrm>
          <a:prstGeom prst="rect">
            <a:avLst/>
          </a:prstGeom>
          <a:noFill/>
        </p:spPr>
        <p:txBody>
          <a:bodyPr wrap="square" rtlCol="0">
            <a:spAutoFit/>
          </a:bodyPr>
          <a:lstStyle/>
          <a:p>
            <a:r>
              <a:rPr lang="el-GR" b="1" dirty="0" smtClean="0"/>
              <a:t> </a:t>
            </a:r>
            <a:r>
              <a:rPr lang="el-GR" sz="2400" b="1" dirty="0" smtClean="0">
                <a:solidFill>
                  <a:srgbClr val="FF0000"/>
                </a:solidFill>
              </a:rPr>
              <a:t>φιλικός</a:t>
            </a:r>
            <a:endParaRPr lang="en-US" sz="2400" b="1" dirty="0"/>
          </a:p>
        </p:txBody>
      </p:sp>
      <p:sp>
        <p:nvSpPr>
          <p:cNvPr id="8" name="TextBox 7"/>
          <p:cNvSpPr txBox="1"/>
          <p:nvPr/>
        </p:nvSpPr>
        <p:spPr>
          <a:xfrm>
            <a:off x="5745668" y="4853990"/>
            <a:ext cx="1896205" cy="461665"/>
          </a:xfrm>
          <a:prstGeom prst="rect">
            <a:avLst/>
          </a:prstGeom>
          <a:noFill/>
        </p:spPr>
        <p:txBody>
          <a:bodyPr wrap="square" rtlCol="0">
            <a:spAutoFit/>
          </a:bodyPr>
          <a:lstStyle/>
          <a:p>
            <a:r>
              <a:rPr lang="el-GR" b="1" dirty="0" smtClean="0"/>
              <a:t> </a:t>
            </a:r>
            <a:r>
              <a:rPr lang="el-GR" sz="2400" b="1" dirty="0" smtClean="0">
                <a:solidFill>
                  <a:srgbClr val="FF0000"/>
                </a:solidFill>
              </a:rPr>
              <a:t>εχθρικός</a:t>
            </a:r>
            <a:endParaRPr lang="en-US" sz="2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32"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amond(out)">
                                      <p:cBhvr>
                                        <p:cTn id="7" dur="3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32"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diamond(out)">
                                      <p:cBhvr>
                                        <p:cTn id="12" dur="3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stretch>
            <a:fillRect/>
          </a:stretch>
        </p:blipFill>
        <p:spPr>
          <a:xfrm>
            <a:off x="917694" y="795014"/>
            <a:ext cx="2823633" cy="3995707"/>
          </a:xfrm>
          <a:prstGeom prst="rect">
            <a:avLst/>
          </a:prstGeom>
        </p:spPr>
      </p:pic>
      <p:sp>
        <p:nvSpPr>
          <p:cNvPr id="11" name="TextBox 10"/>
          <p:cNvSpPr txBox="1"/>
          <p:nvPr/>
        </p:nvSpPr>
        <p:spPr>
          <a:xfrm>
            <a:off x="1577853" y="4853990"/>
            <a:ext cx="1896205" cy="461665"/>
          </a:xfrm>
          <a:prstGeom prst="rect">
            <a:avLst/>
          </a:prstGeom>
          <a:noFill/>
        </p:spPr>
        <p:txBody>
          <a:bodyPr wrap="square" rtlCol="0">
            <a:spAutoFit/>
          </a:bodyPr>
          <a:lstStyle/>
          <a:p>
            <a:r>
              <a:rPr lang="el-GR" b="1" dirty="0" smtClean="0"/>
              <a:t> </a:t>
            </a:r>
            <a:r>
              <a:rPr lang="el-GR" sz="2400" b="1" dirty="0" smtClean="0">
                <a:solidFill>
                  <a:srgbClr val="FF0000"/>
                </a:solidFill>
              </a:rPr>
              <a:t>αστείος</a:t>
            </a:r>
            <a:endParaRPr lang="en-US" sz="2400" b="1" dirty="0"/>
          </a:p>
        </p:txBody>
      </p:sp>
      <p:pic>
        <p:nvPicPr>
          <p:cNvPr id="12" name="Picture 11"/>
          <p:cNvPicPr>
            <a:picLocks noChangeAspect="1"/>
          </p:cNvPicPr>
          <p:nvPr/>
        </p:nvPicPr>
        <p:blipFill>
          <a:blip r:embed="rId3"/>
          <a:stretch>
            <a:fillRect/>
          </a:stretch>
        </p:blipFill>
        <p:spPr>
          <a:xfrm>
            <a:off x="5112456" y="1368777"/>
            <a:ext cx="3050712" cy="2985206"/>
          </a:xfrm>
          <a:prstGeom prst="rect">
            <a:avLst/>
          </a:prstGeom>
        </p:spPr>
      </p:pic>
      <p:sp>
        <p:nvSpPr>
          <p:cNvPr id="13" name="TextBox 12"/>
          <p:cNvSpPr txBox="1"/>
          <p:nvPr/>
        </p:nvSpPr>
        <p:spPr>
          <a:xfrm>
            <a:off x="5794253" y="4853990"/>
            <a:ext cx="1896205" cy="461665"/>
          </a:xfrm>
          <a:prstGeom prst="rect">
            <a:avLst/>
          </a:prstGeom>
          <a:noFill/>
        </p:spPr>
        <p:txBody>
          <a:bodyPr wrap="square" rtlCol="0">
            <a:spAutoFit/>
          </a:bodyPr>
          <a:lstStyle/>
          <a:p>
            <a:r>
              <a:rPr lang="el-GR" b="1" dirty="0" smtClean="0"/>
              <a:t> </a:t>
            </a:r>
            <a:r>
              <a:rPr lang="el-GR" sz="2400" b="1" dirty="0" smtClean="0">
                <a:solidFill>
                  <a:srgbClr val="FF0000"/>
                </a:solidFill>
              </a:rPr>
              <a:t>σοβαρός</a:t>
            </a:r>
            <a:endParaRPr lang="en-US" sz="2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32"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diamond(out)">
                                      <p:cBhvr>
                                        <p:cTn id="7" dur="3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32"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diamond(out)">
                                      <p:cBhvr>
                                        <p:cTn id="12" dur="3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5217583" y="1275324"/>
            <a:ext cx="2853972" cy="3769397"/>
          </a:xfrm>
          <a:prstGeom prst="rect">
            <a:avLst/>
          </a:prstGeom>
        </p:spPr>
      </p:pic>
      <p:pic>
        <p:nvPicPr>
          <p:cNvPr id="5" name="Picture 4"/>
          <p:cNvPicPr>
            <a:picLocks noChangeAspect="1"/>
          </p:cNvPicPr>
          <p:nvPr/>
        </p:nvPicPr>
        <p:blipFill>
          <a:blip r:embed="rId3"/>
          <a:stretch>
            <a:fillRect/>
          </a:stretch>
        </p:blipFill>
        <p:spPr>
          <a:xfrm>
            <a:off x="689329" y="1077382"/>
            <a:ext cx="3529893" cy="3967339"/>
          </a:xfrm>
          <a:prstGeom prst="rect">
            <a:avLst/>
          </a:prstGeom>
        </p:spPr>
      </p:pic>
      <p:sp>
        <p:nvSpPr>
          <p:cNvPr id="6" name="TextBox 5"/>
          <p:cNvSpPr txBox="1"/>
          <p:nvPr/>
        </p:nvSpPr>
        <p:spPr>
          <a:xfrm>
            <a:off x="1998461" y="5517444"/>
            <a:ext cx="1896205" cy="461665"/>
          </a:xfrm>
          <a:prstGeom prst="rect">
            <a:avLst/>
          </a:prstGeom>
          <a:noFill/>
        </p:spPr>
        <p:txBody>
          <a:bodyPr wrap="square" rtlCol="0">
            <a:spAutoFit/>
          </a:bodyPr>
          <a:lstStyle/>
          <a:p>
            <a:r>
              <a:rPr lang="el-GR" b="1" dirty="0" smtClean="0"/>
              <a:t> </a:t>
            </a:r>
            <a:r>
              <a:rPr lang="el-GR" sz="2400" b="1" dirty="0" smtClean="0">
                <a:solidFill>
                  <a:srgbClr val="FF0000"/>
                </a:solidFill>
              </a:rPr>
              <a:t>έξυπνος</a:t>
            </a:r>
            <a:endParaRPr lang="en-US" sz="2400" b="1" dirty="0"/>
          </a:p>
        </p:txBody>
      </p:sp>
      <p:sp>
        <p:nvSpPr>
          <p:cNvPr id="7" name="TextBox 6"/>
          <p:cNvSpPr txBox="1"/>
          <p:nvPr/>
        </p:nvSpPr>
        <p:spPr>
          <a:xfrm>
            <a:off x="6006017" y="5517444"/>
            <a:ext cx="1896205" cy="461665"/>
          </a:xfrm>
          <a:prstGeom prst="rect">
            <a:avLst/>
          </a:prstGeom>
          <a:noFill/>
        </p:spPr>
        <p:txBody>
          <a:bodyPr wrap="square" rtlCol="0">
            <a:spAutoFit/>
          </a:bodyPr>
          <a:lstStyle/>
          <a:p>
            <a:r>
              <a:rPr lang="el-GR" b="1" dirty="0" smtClean="0"/>
              <a:t> </a:t>
            </a:r>
            <a:r>
              <a:rPr lang="el-GR" sz="2400" b="1" dirty="0" smtClean="0">
                <a:solidFill>
                  <a:srgbClr val="FF0000"/>
                </a:solidFill>
              </a:rPr>
              <a:t>χαζός</a:t>
            </a:r>
            <a:endParaRPr lang="en-US" sz="2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32"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amond(out)">
                                      <p:cBhvr>
                                        <p:cTn id="7" dur="3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32"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amond(out)">
                                      <p:cBhvr>
                                        <p:cTn id="12" dur="3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2"/>
          <a:stretch>
            <a:fillRect/>
          </a:stretch>
        </p:blipFill>
        <p:spPr>
          <a:xfrm>
            <a:off x="5432778" y="1821076"/>
            <a:ext cx="2756070" cy="2704394"/>
          </a:xfrm>
          <a:prstGeom prst="rect">
            <a:avLst/>
          </a:prstGeom>
        </p:spPr>
      </p:pic>
      <p:pic>
        <p:nvPicPr>
          <p:cNvPr id="12" name="Picture 11"/>
          <p:cNvPicPr>
            <a:picLocks noChangeAspect="1"/>
          </p:cNvPicPr>
          <p:nvPr/>
        </p:nvPicPr>
        <p:blipFill>
          <a:blip r:embed="rId3"/>
          <a:stretch>
            <a:fillRect/>
          </a:stretch>
        </p:blipFill>
        <p:spPr>
          <a:xfrm>
            <a:off x="1258710" y="1609409"/>
            <a:ext cx="2348089" cy="3089591"/>
          </a:xfrm>
          <a:prstGeom prst="rect">
            <a:avLst/>
          </a:prstGeom>
        </p:spPr>
      </p:pic>
      <p:sp>
        <p:nvSpPr>
          <p:cNvPr id="13" name="TextBox 12"/>
          <p:cNvSpPr txBox="1"/>
          <p:nvPr/>
        </p:nvSpPr>
        <p:spPr>
          <a:xfrm>
            <a:off x="1540932" y="5286611"/>
            <a:ext cx="1896205" cy="461665"/>
          </a:xfrm>
          <a:prstGeom prst="rect">
            <a:avLst/>
          </a:prstGeom>
          <a:noFill/>
        </p:spPr>
        <p:txBody>
          <a:bodyPr wrap="square" rtlCol="0">
            <a:spAutoFit/>
          </a:bodyPr>
          <a:lstStyle/>
          <a:p>
            <a:r>
              <a:rPr lang="el-GR" b="1" dirty="0" smtClean="0"/>
              <a:t> </a:t>
            </a:r>
            <a:r>
              <a:rPr lang="el-GR" sz="2400" b="1" dirty="0" smtClean="0">
                <a:solidFill>
                  <a:srgbClr val="FF0000"/>
                </a:solidFill>
              </a:rPr>
              <a:t>εργατικός</a:t>
            </a:r>
            <a:endParaRPr lang="en-US" sz="2400" b="1" dirty="0"/>
          </a:p>
        </p:txBody>
      </p:sp>
      <p:sp>
        <p:nvSpPr>
          <p:cNvPr id="14" name="TextBox 13"/>
          <p:cNvSpPr txBox="1"/>
          <p:nvPr/>
        </p:nvSpPr>
        <p:spPr>
          <a:xfrm>
            <a:off x="5432778" y="5286611"/>
            <a:ext cx="1896205" cy="461665"/>
          </a:xfrm>
          <a:prstGeom prst="rect">
            <a:avLst/>
          </a:prstGeom>
          <a:noFill/>
        </p:spPr>
        <p:txBody>
          <a:bodyPr wrap="square" rtlCol="0">
            <a:spAutoFit/>
          </a:bodyPr>
          <a:lstStyle/>
          <a:p>
            <a:r>
              <a:rPr lang="el-GR" b="1" dirty="0" smtClean="0"/>
              <a:t> </a:t>
            </a:r>
            <a:r>
              <a:rPr lang="el-GR" sz="2400" b="1" dirty="0" smtClean="0">
                <a:solidFill>
                  <a:srgbClr val="FF0000"/>
                </a:solidFill>
              </a:rPr>
              <a:t>τεμπέλης</a:t>
            </a:r>
            <a:endParaRPr lang="en-US" sz="2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32"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diamond(out)">
                                      <p:cBhvr>
                                        <p:cTn id="7" dur="30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32"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diamond(out)">
                                      <p:cBhvr>
                                        <p:cTn id="12" dur="3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956733" y="1079140"/>
            <a:ext cx="3036711" cy="3981810"/>
          </a:xfrm>
          <a:prstGeom prst="rect">
            <a:avLst/>
          </a:prstGeom>
        </p:spPr>
      </p:pic>
      <p:pic>
        <p:nvPicPr>
          <p:cNvPr id="7" name="Picture 6"/>
          <p:cNvPicPr>
            <a:picLocks noChangeAspect="1"/>
          </p:cNvPicPr>
          <p:nvPr/>
        </p:nvPicPr>
        <p:blipFill>
          <a:blip r:embed="rId3"/>
          <a:stretch>
            <a:fillRect/>
          </a:stretch>
        </p:blipFill>
        <p:spPr>
          <a:xfrm>
            <a:off x="4967111" y="1340554"/>
            <a:ext cx="3541890" cy="3541890"/>
          </a:xfrm>
          <a:prstGeom prst="rect">
            <a:avLst/>
          </a:prstGeom>
        </p:spPr>
      </p:pic>
      <p:sp>
        <p:nvSpPr>
          <p:cNvPr id="8" name="TextBox 7"/>
          <p:cNvSpPr txBox="1"/>
          <p:nvPr/>
        </p:nvSpPr>
        <p:spPr>
          <a:xfrm>
            <a:off x="1371598" y="5286611"/>
            <a:ext cx="1896205" cy="461665"/>
          </a:xfrm>
          <a:prstGeom prst="rect">
            <a:avLst/>
          </a:prstGeom>
          <a:noFill/>
        </p:spPr>
        <p:txBody>
          <a:bodyPr wrap="square" rtlCol="0">
            <a:spAutoFit/>
          </a:bodyPr>
          <a:lstStyle/>
          <a:p>
            <a:r>
              <a:rPr lang="el-GR" b="1" dirty="0" smtClean="0"/>
              <a:t> </a:t>
            </a:r>
            <a:r>
              <a:rPr lang="el-GR" sz="2400" b="1" dirty="0" smtClean="0">
                <a:solidFill>
                  <a:srgbClr val="FF0000"/>
                </a:solidFill>
              </a:rPr>
              <a:t>περίεργος</a:t>
            </a:r>
            <a:endParaRPr lang="en-US" sz="2400" b="1" dirty="0"/>
          </a:p>
        </p:txBody>
      </p:sp>
      <p:sp>
        <p:nvSpPr>
          <p:cNvPr id="9" name="TextBox 8"/>
          <p:cNvSpPr txBox="1"/>
          <p:nvPr/>
        </p:nvSpPr>
        <p:spPr>
          <a:xfrm>
            <a:off x="5808462" y="5060950"/>
            <a:ext cx="1896205" cy="738664"/>
          </a:xfrm>
          <a:prstGeom prst="rect">
            <a:avLst/>
          </a:prstGeom>
          <a:noFill/>
        </p:spPr>
        <p:txBody>
          <a:bodyPr wrap="square" rtlCol="0">
            <a:spAutoFit/>
          </a:bodyPr>
          <a:lstStyle/>
          <a:p>
            <a:r>
              <a:rPr lang="el-GR" b="1" dirty="0" smtClean="0"/>
              <a:t> </a:t>
            </a:r>
            <a:r>
              <a:rPr lang="el-GR" sz="2400" b="1" dirty="0" smtClean="0">
                <a:solidFill>
                  <a:srgbClr val="FF0000"/>
                </a:solidFill>
              </a:rPr>
              <a:t>αδιάφορος</a:t>
            </a:r>
            <a:endParaRPr lang="en-US" sz="2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32"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amond(out)">
                                      <p:cBhvr>
                                        <p:cTn id="7" dur="3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32"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diamond(out)">
                                      <p:cBhvr>
                                        <p:cTn id="12" dur="3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a:blip r:embed="rId2"/>
          <a:stretch>
            <a:fillRect/>
          </a:stretch>
        </p:blipFill>
        <p:spPr>
          <a:xfrm>
            <a:off x="655462" y="1509888"/>
            <a:ext cx="2836031" cy="2928056"/>
          </a:xfrm>
          <a:prstGeom prst="rect">
            <a:avLst/>
          </a:prstGeom>
        </p:spPr>
      </p:pic>
      <p:pic>
        <p:nvPicPr>
          <p:cNvPr id="17" name="Picture 16"/>
          <p:cNvPicPr>
            <a:picLocks noChangeAspect="1"/>
          </p:cNvPicPr>
          <p:nvPr/>
        </p:nvPicPr>
        <p:blipFill>
          <a:blip r:embed="rId3"/>
          <a:stretch>
            <a:fillRect/>
          </a:stretch>
        </p:blipFill>
        <p:spPr>
          <a:xfrm>
            <a:off x="4631972" y="1573388"/>
            <a:ext cx="4153606" cy="2864556"/>
          </a:xfrm>
          <a:prstGeom prst="rect">
            <a:avLst/>
          </a:prstGeom>
        </p:spPr>
      </p:pic>
      <p:sp>
        <p:nvSpPr>
          <p:cNvPr id="18" name="TextBox 17"/>
          <p:cNvSpPr txBox="1"/>
          <p:nvPr/>
        </p:nvSpPr>
        <p:spPr>
          <a:xfrm>
            <a:off x="879152" y="5286611"/>
            <a:ext cx="2612341" cy="461665"/>
          </a:xfrm>
          <a:prstGeom prst="rect">
            <a:avLst/>
          </a:prstGeom>
          <a:noFill/>
        </p:spPr>
        <p:txBody>
          <a:bodyPr wrap="square" rtlCol="0">
            <a:spAutoFit/>
          </a:bodyPr>
          <a:lstStyle/>
          <a:p>
            <a:r>
              <a:rPr lang="el-GR" b="1" dirty="0" smtClean="0"/>
              <a:t> </a:t>
            </a:r>
            <a:r>
              <a:rPr lang="el-GR" sz="2400" b="1" dirty="0" smtClean="0">
                <a:solidFill>
                  <a:srgbClr val="FF0000"/>
                </a:solidFill>
              </a:rPr>
              <a:t>γενναιόδωρος</a:t>
            </a:r>
            <a:endParaRPr lang="en-US" sz="2400" b="1" dirty="0"/>
          </a:p>
        </p:txBody>
      </p:sp>
      <p:sp>
        <p:nvSpPr>
          <p:cNvPr id="19" name="TextBox 18"/>
          <p:cNvSpPr txBox="1"/>
          <p:nvPr/>
        </p:nvSpPr>
        <p:spPr>
          <a:xfrm>
            <a:off x="5757334" y="5286611"/>
            <a:ext cx="2150203" cy="461665"/>
          </a:xfrm>
          <a:prstGeom prst="rect">
            <a:avLst/>
          </a:prstGeom>
          <a:noFill/>
        </p:spPr>
        <p:txBody>
          <a:bodyPr wrap="square" rtlCol="0">
            <a:spAutoFit/>
          </a:bodyPr>
          <a:lstStyle/>
          <a:p>
            <a:r>
              <a:rPr lang="el-GR" b="1" dirty="0" smtClean="0"/>
              <a:t> </a:t>
            </a:r>
            <a:r>
              <a:rPr lang="el-GR" sz="2400" b="1" dirty="0" smtClean="0">
                <a:solidFill>
                  <a:srgbClr val="FF0000"/>
                </a:solidFill>
              </a:rPr>
              <a:t>τσιγκούνης</a:t>
            </a:r>
            <a:endParaRPr lang="en-US" sz="2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32"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diamond(out)">
                                      <p:cBhvr>
                                        <p:cTn id="7" dur="30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32"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diamond(out)">
                                      <p:cBhvr>
                                        <p:cTn id="12" dur="3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ＭＳ ゴシック"/>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ＭＳ 明朝"/>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Urban.thmx</Template>
  <TotalTime>538</TotalTime>
  <Words>535</Words>
  <Application>Microsoft Office PowerPoint</Application>
  <PresentationFormat>Προβολή στην οθόνη (4:3)</PresentationFormat>
  <Paragraphs>75</Paragraphs>
  <Slides>24</Slides>
  <Notes>1</Notes>
  <HiddenSlides>0</HiddenSlides>
  <MMClips>0</MMClips>
  <ScaleCrop>false</ScaleCrop>
  <HeadingPairs>
    <vt:vector size="4" baseType="variant">
      <vt:variant>
        <vt:lpstr>Θέμα</vt:lpstr>
      </vt:variant>
      <vt:variant>
        <vt:i4>1</vt:i4>
      </vt:variant>
      <vt:variant>
        <vt:lpstr>Τίτλοι διαφανειών</vt:lpstr>
      </vt:variant>
      <vt:variant>
        <vt:i4>24</vt:i4>
      </vt:variant>
    </vt:vector>
  </HeadingPairs>
  <TitlesOfParts>
    <vt:vector size="25" baseType="lpstr">
      <vt:lpstr>Urban</vt:lpstr>
      <vt:lpstr>Εσωτερικά χαρακτηριστικά Στοιχεία χαρακτήρα</vt:lpstr>
      <vt:lpstr>Διαφάνεια 2</vt:lpstr>
      <vt:lpstr>Διαφάνεια 3</vt:lpstr>
      <vt:lpstr>Διαφάνεια 4</vt:lpstr>
      <vt:lpstr>Διαφάνεια 5</vt:lpstr>
      <vt:lpstr>Διαφάνεια 6</vt:lpstr>
      <vt:lpstr>Διαφάνεια 7</vt:lpstr>
      <vt:lpstr>Διαφάνεια 8</vt:lpstr>
      <vt:lpstr>Διαφάνεια 9</vt:lpstr>
      <vt:lpstr>Διαφάνεια 10</vt:lpstr>
      <vt:lpstr>Διαφάνεια 11</vt:lpstr>
      <vt:lpstr>Διαφάνεια 12</vt:lpstr>
      <vt:lpstr>Διαφάνεια 13</vt:lpstr>
      <vt:lpstr>Εξάσκηση στη χρήση επιθέτων που δηλώνουν χαρακτήρα</vt:lpstr>
      <vt:lpstr>Ασκήσεις προφορικής κατανόησης (από το βιβλίο: Νέα Ελληνικά, Διδακτικό επίπεδο για το για το GCSE, Τετράδιο Δραστηριοτήτων, τεύχος πρώτο,  σελ. 27,ΟΕΔΒ, Αθήνα</vt:lpstr>
      <vt:lpstr>Κείμενο για την προφορική κατανόηση</vt:lpstr>
      <vt:lpstr>Κουίζ χαρακτήρα (Υπόθεση Γλώσσα, Επίθετα, σελ. 25, ΚΕΔΑ, Αθήνα)</vt:lpstr>
      <vt:lpstr>Λύσεις στο κουίζ</vt:lpstr>
      <vt:lpstr> Πες μου ποιο χρώμα αγαπάς...</vt:lpstr>
      <vt:lpstr>Διαφάνεια 20</vt:lpstr>
      <vt:lpstr>Διαφάνεια 21</vt:lpstr>
      <vt:lpstr>Διαφάνεια 22</vt:lpstr>
      <vt:lpstr>Διαφάνεια 23</vt:lpstr>
      <vt:lpstr>Διαφάνεια 24</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Εξωτερικά χαρακτηριστικά</dc:title>
  <dc:creator>Christina Katsarou</dc:creator>
  <cp:lastModifiedBy>Αναστασια</cp:lastModifiedBy>
  <cp:revision>17</cp:revision>
  <dcterms:created xsi:type="dcterms:W3CDTF">2013-02-19T07:00:19Z</dcterms:created>
  <dcterms:modified xsi:type="dcterms:W3CDTF">2013-10-27T19:11:47Z</dcterms:modified>
</cp:coreProperties>
</file>